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72" r:id="rId6"/>
    <p:sldMasterId id="2147483685" r:id="rId7"/>
    <p:sldMasterId id="2147483699" r:id="rId8"/>
    <p:sldMasterId id="2147483712" r:id="rId9"/>
  </p:sldMasterIdLst>
  <p:notesMasterIdLst>
    <p:notesMasterId r:id="rId55"/>
  </p:notesMasterIdLst>
  <p:sldIdLst>
    <p:sldId id="256" r:id="rId10"/>
    <p:sldId id="415" r:id="rId11"/>
    <p:sldId id="413" r:id="rId12"/>
    <p:sldId id="370" r:id="rId13"/>
    <p:sldId id="371" r:id="rId14"/>
    <p:sldId id="372" r:id="rId15"/>
    <p:sldId id="375" r:id="rId16"/>
    <p:sldId id="373" r:id="rId17"/>
    <p:sldId id="376" r:id="rId18"/>
    <p:sldId id="377" r:id="rId19"/>
    <p:sldId id="378" r:id="rId20"/>
    <p:sldId id="379" r:id="rId21"/>
    <p:sldId id="380" r:id="rId22"/>
    <p:sldId id="381" r:id="rId23"/>
    <p:sldId id="382" r:id="rId24"/>
    <p:sldId id="383" r:id="rId25"/>
    <p:sldId id="384" r:id="rId26"/>
    <p:sldId id="386" r:id="rId27"/>
    <p:sldId id="387" r:id="rId28"/>
    <p:sldId id="388" r:id="rId29"/>
    <p:sldId id="389" r:id="rId30"/>
    <p:sldId id="390" r:id="rId31"/>
    <p:sldId id="391" r:id="rId32"/>
    <p:sldId id="392" r:id="rId33"/>
    <p:sldId id="393" r:id="rId34"/>
    <p:sldId id="394" r:id="rId35"/>
    <p:sldId id="395" r:id="rId36"/>
    <p:sldId id="396" r:id="rId37"/>
    <p:sldId id="397" r:id="rId38"/>
    <p:sldId id="398" r:id="rId39"/>
    <p:sldId id="399" r:id="rId40"/>
    <p:sldId id="400" r:id="rId41"/>
    <p:sldId id="401" r:id="rId42"/>
    <p:sldId id="402" r:id="rId43"/>
    <p:sldId id="403" r:id="rId44"/>
    <p:sldId id="404" r:id="rId45"/>
    <p:sldId id="406" r:id="rId46"/>
    <p:sldId id="407" r:id="rId47"/>
    <p:sldId id="409" r:id="rId48"/>
    <p:sldId id="414" r:id="rId49"/>
    <p:sldId id="412" r:id="rId50"/>
    <p:sldId id="411" r:id="rId51"/>
    <p:sldId id="310" r:id="rId52"/>
    <p:sldId id="312" r:id="rId53"/>
    <p:sldId id="367"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zymczak, Karen " initials="K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02" autoAdjust="0"/>
    <p:restoredTop sz="53184" autoAdjust="0"/>
  </p:normalViewPr>
  <p:slideViewPr>
    <p:cSldViewPr>
      <p:cViewPr>
        <p:scale>
          <a:sx n="70" d="100"/>
          <a:sy n="70" d="100"/>
        </p:scale>
        <p:origin x="-2064" y="360"/>
      </p:cViewPr>
      <p:guideLst>
        <p:guide orient="horz" pos="2160"/>
        <p:guide pos="2880"/>
      </p:guideLst>
    </p:cSldViewPr>
  </p:slideViewPr>
  <p:notesTextViewPr>
    <p:cViewPr>
      <p:scale>
        <a:sx n="1" d="1"/>
        <a:sy n="1" d="1"/>
      </p:scale>
      <p:origin x="0" y="2144"/>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commentAuthors" Target="commentAuthors.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9BC12147-C8E6-2A47-975E-DC45D2BA4AE6}" srcId="{7FCBCAD3-0648-EF4B-BF3F-9721FBA294B5}" destId="{70E0FF63-93E9-3C43-8450-348A0603E5BC}" srcOrd="2" destOrd="0" parTransId="{96393AA3-FD0E-7540-B03C-9CB5C57DC3B2}" sibTransId="{CC82092E-03D7-2C42-BAA1-7497CB97780F}"/>
    <dgm:cxn modelId="{815ECEB1-2B8E-49A4-B7F4-9599067FB491}" type="presOf" srcId="{7FCBCAD3-0648-EF4B-BF3F-9721FBA294B5}" destId="{8A45AC82-EEC1-C240-BFED-02DCE67F0A95}"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29694163-1CFD-1248-A792-54E26FDD6A37}" srcId="{7FCBCAD3-0648-EF4B-BF3F-9721FBA294B5}" destId="{33ED1F80-984B-A345-ADC0-9630C5C95148}" srcOrd="5" destOrd="0" parTransId="{6F085EE2-3BCF-3948-B9F2-1AB96896B802}" sibTransId="{60FA0114-AF5C-034D-8D28-C289C572DD58}"/>
    <dgm:cxn modelId="{102ED0FA-24FF-438F-A0A8-291306554C27}" type="presOf" srcId="{D5379158-3327-1E41-AE17-56C52AD92682}" destId="{6C0301AB-BB41-9E45-A0A9-E988787F98E9}" srcOrd="0" destOrd="0" presId="urn:microsoft.com/office/officeart/2005/8/layout/chevron1"/>
    <dgm:cxn modelId="{B2AA954C-A4D9-4DAE-9251-03CC1675A9D3}" type="presOf" srcId="{70E0FF63-93E9-3C43-8450-348A0603E5BC}" destId="{28BD943A-56F3-2E40-AAA9-C50EBB08F6D4}"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570A4180-A9FE-4DD3-B46C-C56DCE3DCBD2}" type="presOf" srcId="{33ED1F80-984B-A345-ADC0-9630C5C95148}" destId="{71B081E3-B866-C940-9539-EDA829B14E20}" srcOrd="0" destOrd="0" presId="urn:microsoft.com/office/officeart/2005/8/layout/chevron1"/>
    <dgm:cxn modelId="{282CB66E-DB44-4D11-A7BA-B3C3AE021EB1}" type="presOf" srcId="{9366CABB-454A-DF45-A42A-B462D6AB2344}" destId="{BC2F2DEB-BC5A-5B4F-9F23-B8FF3607950D}" srcOrd="0" destOrd="0" presId="urn:microsoft.com/office/officeart/2005/8/layout/chevron1"/>
    <dgm:cxn modelId="{D50AE404-15C2-48E2-91B7-2FF3172D5260}" type="presOf" srcId="{CB0C90F6-C99A-8F4B-A664-E2F0F8EF47C6}" destId="{A76C78DF-6720-4A43-8342-C4D7C307CB79}"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99D1C403-9691-4A8B-BF15-2F414E2B6E0B}" type="presOf" srcId="{7E5007F2-E33B-B441-8D56-83A44D7504DA}" destId="{9E7D9B46-CE06-384A-A848-0AD8A3C68BCA}" srcOrd="0" destOrd="0" presId="urn:microsoft.com/office/officeart/2005/8/layout/chevron1"/>
    <dgm:cxn modelId="{DD07FB85-F3B9-403C-9885-BDFFD1F83C1A}" type="presOf" srcId="{93CBD2CF-5C31-8A44-BEC5-0168B48A3A6F}" destId="{5F932FCC-4439-4744-9BE5-98304E29846B}" srcOrd="0" destOrd="0" presId="urn:microsoft.com/office/officeart/2005/8/layout/chevron1"/>
    <dgm:cxn modelId="{A3385869-E226-4F9D-84C0-DF0C4CD5D407}" type="presParOf" srcId="{8A45AC82-EEC1-C240-BFED-02DCE67F0A95}" destId="{A76C78DF-6720-4A43-8342-C4D7C307CB79}" srcOrd="0" destOrd="0" presId="urn:microsoft.com/office/officeart/2005/8/layout/chevron1"/>
    <dgm:cxn modelId="{B8A3D5A6-61EA-4F5D-8040-9CCE32CD4ECF}" type="presParOf" srcId="{8A45AC82-EEC1-C240-BFED-02DCE67F0A95}" destId="{D0E12253-2B00-714C-A88A-9A4458E31DC2}" srcOrd="1" destOrd="0" presId="urn:microsoft.com/office/officeart/2005/8/layout/chevron1"/>
    <dgm:cxn modelId="{44B9885B-A5D7-44B3-BD6E-C42BF2496A31}" type="presParOf" srcId="{8A45AC82-EEC1-C240-BFED-02DCE67F0A95}" destId="{BC2F2DEB-BC5A-5B4F-9F23-B8FF3607950D}" srcOrd="2" destOrd="0" presId="urn:microsoft.com/office/officeart/2005/8/layout/chevron1"/>
    <dgm:cxn modelId="{E8992BD5-CD59-44A5-BB49-467B3990110F}" type="presParOf" srcId="{8A45AC82-EEC1-C240-BFED-02DCE67F0A95}" destId="{9450F035-7A65-5E48-86AA-A49C7F5AF71A}" srcOrd="3" destOrd="0" presId="urn:microsoft.com/office/officeart/2005/8/layout/chevron1"/>
    <dgm:cxn modelId="{475A9ECE-7933-4925-9223-0CD846914EE5}" type="presParOf" srcId="{8A45AC82-EEC1-C240-BFED-02DCE67F0A95}" destId="{28BD943A-56F3-2E40-AAA9-C50EBB08F6D4}" srcOrd="4" destOrd="0" presId="urn:microsoft.com/office/officeart/2005/8/layout/chevron1"/>
    <dgm:cxn modelId="{6F57C349-9960-4E07-9782-F623EEA811F5}" type="presParOf" srcId="{8A45AC82-EEC1-C240-BFED-02DCE67F0A95}" destId="{0B0DE6CF-625C-5F40-865F-0E7051DED8CE}" srcOrd="5" destOrd="0" presId="urn:microsoft.com/office/officeart/2005/8/layout/chevron1"/>
    <dgm:cxn modelId="{D5C8F220-A6C0-4CFD-A215-1C9BF1D5BA07}" type="presParOf" srcId="{8A45AC82-EEC1-C240-BFED-02DCE67F0A95}" destId="{6C0301AB-BB41-9E45-A0A9-E988787F98E9}" srcOrd="6" destOrd="0" presId="urn:microsoft.com/office/officeart/2005/8/layout/chevron1"/>
    <dgm:cxn modelId="{52ACFE87-8D7A-47B8-AFC7-65079F6FD61B}" type="presParOf" srcId="{8A45AC82-EEC1-C240-BFED-02DCE67F0A95}" destId="{50CE606A-53D6-374A-B851-BFF4A4262343}" srcOrd="7" destOrd="0" presId="urn:microsoft.com/office/officeart/2005/8/layout/chevron1"/>
    <dgm:cxn modelId="{6B798119-FBA6-4250-9EE1-BF2EF976A4A0}" type="presParOf" srcId="{8A45AC82-EEC1-C240-BFED-02DCE67F0A95}" destId="{9E7D9B46-CE06-384A-A848-0AD8A3C68BCA}" srcOrd="8" destOrd="0" presId="urn:microsoft.com/office/officeart/2005/8/layout/chevron1"/>
    <dgm:cxn modelId="{AF449D63-D6D2-4CA4-B8C9-54601FAD2EB8}" type="presParOf" srcId="{8A45AC82-EEC1-C240-BFED-02DCE67F0A95}" destId="{FD804444-1D89-6645-AACA-FF6EE53B822B}" srcOrd="9" destOrd="0" presId="urn:microsoft.com/office/officeart/2005/8/layout/chevron1"/>
    <dgm:cxn modelId="{D7625774-43EA-43D9-A425-C7CE145870E9}" type="presParOf" srcId="{8A45AC82-EEC1-C240-BFED-02DCE67F0A95}" destId="{71B081E3-B866-C940-9539-EDA829B14E20}" srcOrd="10" destOrd="0" presId="urn:microsoft.com/office/officeart/2005/8/layout/chevron1"/>
    <dgm:cxn modelId="{4A08B844-BE15-43ED-928C-1C74746BE553}" type="presParOf" srcId="{8A45AC82-EEC1-C240-BFED-02DCE67F0A95}" destId="{CE842FF6-A422-224E-9965-D0C60EBD6EAC}" srcOrd="11" destOrd="0" presId="urn:microsoft.com/office/officeart/2005/8/layout/chevron1"/>
    <dgm:cxn modelId="{66A8636D-C764-4300-B74F-D32F93D7A07A}"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F3FA80D4-C6C2-4ADF-9AD3-7AC799162D47}" type="presOf" srcId="{7E5007F2-E33B-B441-8D56-83A44D7504DA}" destId="{9E7D9B46-CE06-384A-A848-0AD8A3C68BCA}" srcOrd="0" destOrd="0" presId="urn:microsoft.com/office/officeart/2005/8/layout/chevron1"/>
    <dgm:cxn modelId="{A06FD48F-0F6D-4B40-93C1-2059417E82F6}" type="presOf" srcId="{D5379158-3327-1E41-AE17-56C52AD92682}" destId="{6C0301AB-BB41-9E45-A0A9-E988787F98E9}" srcOrd="0" destOrd="0" presId="urn:microsoft.com/office/officeart/2005/8/layout/chevron1"/>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9BC12147-C8E6-2A47-975E-DC45D2BA4AE6}" srcId="{7FCBCAD3-0648-EF4B-BF3F-9721FBA294B5}" destId="{70E0FF63-93E9-3C43-8450-348A0603E5BC}" srcOrd="2" destOrd="0" parTransId="{96393AA3-FD0E-7540-B03C-9CB5C57DC3B2}" sibTransId="{CC82092E-03D7-2C42-BAA1-7497CB97780F}"/>
    <dgm:cxn modelId="{75DEF578-2962-46E6-B3F9-E445ECD4E625}" type="presOf" srcId="{93CBD2CF-5C31-8A44-BEC5-0168B48A3A6F}" destId="{5F932FCC-4439-4744-9BE5-98304E29846B}" srcOrd="0" destOrd="0" presId="urn:microsoft.com/office/officeart/2005/8/layout/chevron1"/>
    <dgm:cxn modelId="{6BC90E5F-6AA4-4909-AB59-C013A6C2F8A2}" type="presOf" srcId="{7FCBCAD3-0648-EF4B-BF3F-9721FBA294B5}" destId="{8A45AC82-EEC1-C240-BFED-02DCE67F0A95}"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C502ECFA-3A24-4DEE-981E-1AF5B1CB6B1C}" type="presOf" srcId="{70E0FF63-93E9-3C43-8450-348A0603E5BC}" destId="{28BD943A-56F3-2E40-AAA9-C50EBB08F6D4}" srcOrd="0" destOrd="0" presId="urn:microsoft.com/office/officeart/2005/8/layout/chevron1"/>
    <dgm:cxn modelId="{B3A13FC7-3BC7-4C46-AFFC-E4A1F7587F02}" type="presOf" srcId="{33ED1F80-984B-A345-ADC0-9630C5C95148}" destId="{71B081E3-B866-C940-9539-EDA829B14E20}" srcOrd="0" destOrd="0" presId="urn:microsoft.com/office/officeart/2005/8/layout/chevron1"/>
    <dgm:cxn modelId="{29694163-1CFD-1248-A792-54E26FDD6A37}" srcId="{7FCBCAD3-0648-EF4B-BF3F-9721FBA294B5}" destId="{33ED1F80-984B-A345-ADC0-9630C5C95148}" srcOrd="5" destOrd="0" parTransId="{6F085EE2-3BCF-3948-B9F2-1AB96896B802}" sibTransId="{60FA0114-AF5C-034D-8D28-C289C572DD58}"/>
    <dgm:cxn modelId="{FBAA5594-D14B-4DF3-BDFD-DC44F7A10166}" type="presOf" srcId="{9366CABB-454A-DF45-A42A-B462D6AB2344}" destId="{BC2F2DEB-BC5A-5B4F-9F23-B8FF3607950D}"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527D8DAC-04D8-264C-8DC4-3FB3C500D423}" srcId="{7FCBCAD3-0648-EF4B-BF3F-9721FBA294B5}" destId="{7E5007F2-E33B-B441-8D56-83A44D7504DA}" srcOrd="4" destOrd="0" parTransId="{D11728E1-8CEA-EE44-9AEF-EEB741214F04}" sibTransId="{703BA654-A81A-334B-BBAE-7ECB7D24C93F}"/>
    <dgm:cxn modelId="{70D2117F-E949-4219-BA1F-DCD7E0FDC606}" type="presOf" srcId="{CB0C90F6-C99A-8F4B-A664-E2F0F8EF47C6}" destId="{A76C78DF-6720-4A43-8342-C4D7C307CB79}" srcOrd="0" destOrd="0" presId="urn:microsoft.com/office/officeart/2005/8/layout/chevron1"/>
    <dgm:cxn modelId="{E8220BB4-1EE1-4C17-8E3A-1D2465875686}" type="presParOf" srcId="{8A45AC82-EEC1-C240-BFED-02DCE67F0A95}" destId="{A76C78DF-6720-4A43-8342-C4D7C307CB79}" srcOrd="0" destOrd="0" presId="urn:microsoft.com/office/officeart/2005/8/layout/chevron1"/>
    <dgm:cxn modelId="{CE177095-333C-4A3F-BDD4-8488B30A5059}" type="presParOf" srcId="{8A45AC82-EEC1-C240-BFED-02DCE67F0A95}" destId="{D0E12253-2B00-714C-A88A-9A4458E31DC2}" srcOrd="1" destOrd="0" presId="urn:microsoft.com/office/officeart/2005/8/layout/chevron1"/>
    <dgm:cxn modelId="{7F54EFA3-4FFE-4173-B57B-4C7CD61CF730}" type="presParOf" srcId="{8A45AC82-EEC1-C240-BFED-02DCE67F0A95}" destId="{BC2F2DEB-BC5A-5B4F-9F23-B8FF3607950D}" srcOrd="2" destOrd="0" presId="urn:microsoft.com/office/officeart/2005/8/layout/chevron1"/>
    <dgm:cxn modelId="{2FD53DCE-BF74-4133-B089-9138E09832B8}" type="presParOf" srcId="{8A45AC82-EEC1-C240-BFED-02DCE67F0A95}" destId="{9450F035-7A65-5E48-86AA-A49C7F5AF71A}" srcOrd="3" destOrd="0" presId="urn:microsoft.com/office/officeart/2005/8/layout/chevron1"/>
    <dgm:cxn modelId="{28BA67C2-9E5D-496C-AF00-5ABA9828E14F}" type="presParOf" srcId="{8A45AC82-EEC1-C240-BFED-02DCE67F0A95}" destId="{28BD943A-56F3-2E40-AAA9-C50EBB08F6D4}" srcOrd="4" destOrd="0" presId="urn:microsoft.com/office/officeart/2005/8/layout/chevron1"/>
    <dgm:cxn modelId="{CFB36659-CD9A-48E8-ABB3-641C3B2F04C2}" type="presParOf" srcId="{8A45AC82-EEC1-C240-BFED-02DCE67F0A95}" destId="{0B0DE6CF-625C-5F40-865F-0E7051DED8CE}" srcOrd="5" destOrd="0" presId="urn:microsoft.com/office/officeart/2005/8/layout/chevron1"/>
    <dgm:cxn modelId="{4BD22B07-99CD-49AB-856C-D0E33503F05B}" type="presParOf" srcId="{8A45AC82-EEC1-C240-BFED-02DCE67F0A95}" destId="{6C0301AB-BB41-9E45-A0A9-E988787F98E9}" srcOrd="6" destOrd="0" presId="urn:microsoft.com/office/officeart/2005/8/layout/chevron1"/>
    <dgm:cxn modelId="{3B0A2165-DD24-4D8F-9B5A-1AB1983DAD46}" type="presParOf" srcId="{8A45AC82-EEC1-C240-BFED-02DCE67F0A95}" destId="{50CE606A-53D6-374A-B851-BFF4A4262343}" srcOrd="7" destOrd="0" presId="urn:microsoft.com/office/officeart/2005/8/layout/chevron1"/>
    <dgm:cxn modelId="{9C64F99E-FCD7-4FDC-B2BB-F946C67C721B}" type="presParOf" srcId="{8A45AC82-EEC1-C240-BFED-02DCE67F0A95}" destId="{9E7D9B46-CE06-384A-A848-0AD8A3C68BCA}" srcOrd="8" destOrd="0" presId="urn:microsoft.com/office/officeart/2005/8/layout/chevron1"/>
    <dgm:cxn modelId="{AA2A1D16-FD03-4C8A-8801-CE375132F139}" type="presParOf" srcId="{8A45AC82-EEC1-C240-BFED-02DCE67F0A95}" destId="{FD804444-1D89-6645-AACA-FF6EE53B822B}" srcOrd="9" destOrd="0" presId="urn:microsoft.com/office/officeart/2005/8/layout/chevron1"/>
    <dgm:cxn modelId="{97383B54-5209-41C4-A7FD-B0A00A24FE17}" type="presParOf" srcId="{8A45AC82-EEC1-C240-BFED-02DCE67F0A95}" destId="{71B081E3-B866-C940-9539-EDA829B14E20}" srcOrd="10" destOrd="0" presId="urn:microsoft.com/office/officeart/2005/8/layout/chevron1"/>
    <dgm:cxn modelId="{0F1CBA28-BACC-44E4-AFC6-30E1DC7AD8BF}" type="presParOf" srcId="{8A45AC82-EEC1-C240-BFED-02DCE67F0A95}" destId="{CE842FF6-A422-224E-9965-D0C60EBD6EAC}" srcOrd="11" destOrd="0" presId="urn:microsoft.com/office/officeart/2005/8/layout/chevron1"/>
    <dgm:cxn modelId="{299FED39-DA15-462A-8914-C82FDA646A42}"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9A5F5-9C5C-0B44-9B00-1D023486C8A5}" type="doc">
      <dgm:prSet loTypeId="urn:microsoft.com/office/officeart/2005/8/layout/hProcess9" loCatId="" qsTypeId="urn:microsoft.com/office/officeart/2005/8/quickstyle/3D3" qsCatId="3D" csTypeId="urn:microsoft.com/office/officeart/2005/8/colors/accent1_2" csCatId="accent1" phldr="1"/>
      <dgm:spPr/>
    </dgm:pt>
    <dgm:pt modelId="{568BC20F-653F-634E-A890-619691C8F589}">
      <dgm:prSet phldrT="[Text]" custT="1"/>
      <dgm:spPr>
        <a:solidFill>
          <a:srgbClr val="3366FF"/>
        </a:solidFill>
      </dgm:spPr>
      <dgm:t>
        <a:bodyPr/>
        <a:lstStyle/>
        <a:p>
          <a:r>
            <a:rPr lang="en-US" sz="1900" b="1" dirty="0" smtClean="0"/>
            <a:t>Commit</a:t>
          </a:r>
          <a:r>
            <a:rPr lang="en-US" sz="1900" b="1" baseline="0" dirty="0" smtClean="0"/>
            <a:t> stage</a:t>
          </a:r>
        </a:p>
        <a:p>
          <a:r>
            <a:rPr lang="en-US" sz="1900" b="0" baseline="0" dirty="0" smtClean="0"/>
            <a:t>Compile</a:t>
          </a:r>
        </a:p>
        <a:p>
          <a:r>
            <a:rPr lang="en-US" sz="1900" b="0" baseline="0" dirty="0" smtClean="0"/>
            <a:t>unit tests</a:t>
          </a:r>
        </a:p>
      </dgm:t>
    </dgm:pt>
    <dgm:pt modelId="{E371DDFF-6004-8045-A323-A5B14571AA81}" type="parTrans" cxnId="{CEC30BA4-7A43-5A4A-9141-ABBE303C020D}">
      <dgm:prSet/>
      <dgm:spPr/>
      <dgm:t>
        <a:bodyPr/>
        <a:lstStyle/>
        <a:p>
          <a:endParaRPr lang="en-US"/>
        </a:p>
      </dgm:t>
    </dgm:pt>
    <dgm:pt modelId="{C4A1E4BC-7FD6-894B-9161-A1CA9444CDCB}" type="sibTrans" cxnId="{CEC30BA4-7A43-5A4A-9141-ABBE303C020D}">
      <dgm:prSet/>
      <dgm:spPr/>
      <dgm:t>
        <a:bodyPr/>
        <a:lstStyle/>
        <a:p>
          <a:endParaRPr lang="en-US"/>
        </a:p>
      </dgm:t>
    </dgm:pt>
    <dgm:pt modelId="{71FB9C71-4974-6F4F-BB3D-FE12CF87B4C7}">
      <dgm:prSet phldrT="[Text]" custT="1"/>
      <dgm:spPr>
        <a:solidFill>
          <a:srgbClr val="008000"/>
        </a:solidFill>
      </dgm:spPr>
      <dgm:t>
        <a:bodyPr/>
        <a:lstStyle/>
        <a:p>
          <a:r>
            <a:rPr lang="en-US" sz="1900" b="0" dirty="0" smtClean="0"/>
            <a:t>Acceptance test stage</a:t>
          </a:r>
          <a:endParaRPr lang="en-US" sz="1900" b="0" dirty="0"/>
        </a:p>
      </dgm:t>
    </dgm:pt>
    <dgm:pt modelId="{D84995D7-F991-2748-BCCD-41252C0B5C65}" type="parTrans" cxnId="{FE5A2100-B79C-C94E-901C-2A107BE4AD10}">
      <dgm:prSet/>
      <dgm:spPr/>
      <dgm:t>
        <a:bodyPr/>
        <a:lstStyle/>
        <a:p>
          <a:endParaRPr lang="en-US"/>
        </a:p>
      </dgm:t>
    </dgm:pt>
    <dgm:pt modelId="{9AB136EE-F757-6D4C-82FE-5215E0D67D4F}" type="sibTrans" cxnId="{FE5A2100-B79C-C94E-901C-2A107BE4AD10}">
      <dgm:prSet/>
      <dgm:spPr/>
      <dgm:t>
        <a:bodyPr/>
        <a:lstStyle/>
        <a:p>
          <a:endParaRPr lang="en-US"/>
        </a:p>
      </dgm:t>
    </dgm:pt>
    <dgm:pt modelId="{7FD8696E-E321-9D43-8D1C-82F3FA4DCE85}">
      <dgm:prSet phldrT="[Text]" custT="1"/>
      <dgm:spPr>
        <a:solidFill>
          <a:schemeClr val="accent5">
            <a:lumMod val="75000"/>
          </a:schemeClr>
        </a:solidFill>
      </dgm:spPr>
      <dgm:t>
        <a:bodyPr/>
        <a:lstStyle/>
        <a:p>
          <a:r>
            <a:rPr lang="en-US" sz="1900" dirty="0" smtClean="0"/>
            <a:t>User acceptance</a:t>
          </a:r>
        </a:p>
        <a:p>
          <a:r>
            <a:rPr lang="en-US" sz="1900" dirty="0" smtClean="0"/>
            <a:t>testing</a:t>
          </a:r>
          <a:endParaRPr lang="en-US" sz="1900" dirty="0"/>
        </a:p>
      </dgm:t>
    </dgm:pt>
    <dgm:pt modelId="{52C160FB-B440-4C44-A889-3A63AC0F987E}" type="parTrans" cxnId="{D7AA5F34-CE7B-FE47-BD4D-72F9ADC1B71D}">
      <dgm:prSet/>
      <dgm:spPr/>
      <dgm:t>
        <a:bodyPr/>
        <a:lstStyle/>
        <a:p>
          <a:endParaRPr lang="en-US"/>
        </a:p>
      </dgm:t>
    </dgm:pt>
    <dgm:pt modelId="{8FA6E5A4-6309-A640-9FCD-C90D3ED0B3FB}" type="sibTrans" cxnId="{D7AA5F34-CE7B-FE47-BD4D-72F9ADC1B71D}">
      <dgm:prSet/>
      <dgm:spPr/>
      <dgm:t>
        <a:bodyPr/>
        <a:lstStyle/>
        <a:p>
          <a:endParaRPr lang="en-US"/>
        </a:p>
      </dgm:t>
    </dgm:pt>
    <dgm:pt modelId="{A1997EE6-3F9A-1B40-BDC5-84A70116F525}">
      <dgm:prSet custT="1"/>
      <dgm:spPr>
        <a:solidFill>
          <a:schemeClr val="accent6"/>
        </a:solidFill>
      </dgm:spPr>
      <dgm:t>
        <a:bodyPr/>
        <a:lstStyle/>
        <a:p>
          <a:r>
            <a:rPr lang="en-US" sz="1900" dirty="0" smtClean="0"/>
            <a:t>Deploy to Production</a:t>
          </a:r>
          <a:endParaRPr lang="en-US" sz="1900" dirty="0"/>
        </a:p>
      </dgm:t>
    </dgm:pt>
    <dgm:pt modelId="{7F1D6F97-1968-7E46-8937-1351EDD4234A}" type="parTrans" cxnId="{6304E412-C4CD-6C46-9690-DB53EF089ED5}">
      <dgm:prSet/>
      <dgm:spPr/>
      <dgm:t>
        <a:bodyPr/>
        <a:lstStyle/>
        <a:p>
          <a:endParaRPr lang="en-US"/>
        </a:p>
      </dgm:t>
    </dgm:pt>
    <dgm:pt modelId="{B8E0590F-CAFD-AC40-91AC-DC463E16CBF4}" type="sibTrans" cxnId="{6304E412-C4CD-6C46-9690-DB53EF089ED5}">
      <dgm:prSet/>
      <dgm:spPr/>
      <dgm:t>
        <a:bodyPr/>
        <a:lstStyle/>
        <a:p>
          <a:endParaRPr lang="en-US"/>
        </a:p>
      </dgm:t>
    </dgm:pt>
    <dgm:pt modelId="{987EAB09-15D8-1C41-A5E6-B80F8C322EA8}">
      <dgm:prSet phldrT="[Text]" custT="1"/>
      <dgm:spPr>
        <a:solidFill>
          <a:schemeClr val="accent5">
            <a:lumMod val="75000"/>
          </a:schemeClr>
        </a:solidFill>
      </dgm:spPr>
      <dgm:t>
        <a:bodyPr/>
        <a:lstStyle/>
        <a:p>
          <a:r>
            <a:rPr lang="en-US" sz="1900" dirty="0" smtClean="0"/>
            <a:t>Performance testing</a:t>
          </a:r>
          <a:endParaRPr lang="en-US" sz="1900" dirty="0"/>
        </a:p>
      </dgm:t>
    </dgm:pt>
    <dgm:pt modelId="{078B6FF7-F267-7F43-AC35-69E3924C610F}" type="parTrans" cxnId="{93A49808-52AD-194B-B5F5-5F228F590106}">
      <dgm:prSet/>
      <dgm:spPr/>
      <dgm:t>
        <a:bodyPr/>
        <a:lstStyle/>
        <a:p>
          <a:endParaRPr lang="en-US"/>
        </a:p>
      </dgm:t>
    </dgm:pt>
    <dgm:pt modelId="{9E8FCC73-B874-E744-8296-E3992AE6743A}" type="sibTrans" cxnId="{93A49808-52AD-194B-B5F5-5F228F590106}">
      <dgm:prSet/>
      <dgm:spPr/>
      <dgm:t>
        <a:bodyPr/>
        <a:lstStyle/>
        <a:p>
          <a:endParaRPr lang="en-US"/>
        </a:p>
      </dgm:t>
    </dgm:pt>
    <dgm:pt modelId="{BD8B9DC8-B1DE-EF4E-B1C7-DFCCD1BFE79F}" type="pres">
      <dgm:prSet presAssocID="{E5E9A5F5-9C5C-0B44-9B00-1D023486C8A5}" presName="CompostProcess" presStyleCnt="0">
        <dgm:presLayoutVars>
          <dgm:dir/>
          <dgm:resizeHandles val="exact"/>
        </dgm:presLayoutVars>
      </dgm:prSet>
      <dgm:spPr/>
    </dgm:pt>
    <dgm:pt modelId="{244DEBB1-6A63-0C40-BA1F-A43216F7FAD4}" type="pres">
      <dgm:prSet presAssocID="{E5E9A5F5-9C5C-0B44-9B00-1D023486C8A5}" presName="arrow" presStyleLbl="bgShp" presStyleIdx="0" presStyleCnt="1" custScaleX="117647" custLinFactNeighborX="716"/>
      <dgm:spPr/>
      <dgm:t>
        <a:bodyPr/>
        <a:lstStyle/>
        <a:p>
          <a:endParaRPr lang="en-US"/>
        </a:p>
      </dgm:t>
    </dgm:pt>
    <dgm:pt modelId="{B2E3C051-446E-F244-A003-CEF0E58500AE}" type="pres">
      <dgm:prSet presAssocID="{E5E9A5F5-9C5C-0B44-9B00-1D023486C8A5}" presName="linearProcess" presStyleCnt="0"/>
      <dgm:spPr/>
    </dgm:pt>
    <dgm:pt modelId="{9A9244F2-3B73-AE49-B680-D6B38AEE8D6C}" type="pres">
      <dgm:prSet presAssocID="{568BC20F-653F-634E-A890-619691C8F589}" presName="textNode" presStyleLbl="node1" presStyleIdx="0" presStyleCnt="5" custScaleX="219876" custScaleY="80602" custLinFactNeighborX="-923" custLinFactNeighborY="-112">
        <dgm:presLayoutVars>
          <dgm:bulletEnabled val="1"/>
        </dgm:presLayoutVars>
      </dgm:prSet>
      <dgm:spPr/>
      <dgm:t>
        <a:bodyPr/>
        <a:lstStyle/>
        <a:p>
          <a:endParaRPr lang="en-US"/>
        </a:p>
      </dgm:t>
    </dgm:pt>
    <dgm:pt modelId="{407FE360-BF05-5C4E-AB10-E5C9CA42A834}" type="pres">
      <dgm:prSet presAssocID="{C4A1E4BC-7FD6-894B-9161-A1CA9444CDCB}" presName="sibTrans" presStyleCnt="0"/>
      <dgm:spPr/>
    </dgm:pt>
    <dgm:pt modelId="{3F3F0FCA-36E6-F54A-BDFC-50EDBE6402FB}" type="pres">
      <dgm:prSet presAssocID="{71FB9C71-4974-6F4F-BB3D-FE12CF87B4C7}" presName="textNode" presStyleLbl="node1" presStyleIdx="1" presStyleCnt="5" custScaleX="200738" custScaleY="79755" custLinFactX="37179" custLinFactNeighborX="100000" custLinFactNeighborY="-374">
        <dgm:presLayoutVars>
          <dgm:bulletEnabled val="1"/>
        </dgm:presLayoutVars>
      </dgm:prSet>
      <dgm:spPr/>
      <dgm:t>
        <a:bodyPr/>
        <a:lstStyle/>
        <a:p>
          <a:endParaRPr lang="en-US"/>
        </a:p>
      </dgm:t>
    </dgm:pt>
    <dgm:pt modelId="{0DD9F089-AE4B-4649-9830-02F3CFEA669A}" type="pres">
      <dgm:prSet presAssocID="{9AB136EE-F757-6D4C-82FE-5215E0D67D4F}" presName="sibTrans" presStyleCnt="0"/>
      <dgm:spPr/>
    </dgm:pt>
    <dgm:pt modelId="{523080D2-6546-2649-9EEC-6D9BF0643AD0}" type="pres">
      <dgm:prSet presAssocID="{7FD8696E-E321-9D43-8D1C-82F3FA4DCE85}" presName="textNode" presStyleLbl="node1" presStyleIdx="2" presStyleCnt="5" custScaleX="210587" custScaleY="82923" custLinFactX="87351" custLinFactNeighborX="100000" custLinFactNeighborY="-47492">
        <dgm:presLayoutVars>
          <dgm:bulletEnabled val="1"/>
        </dgm:presLayoutVars>
      </dgm:prSet>
      <dgm:spPr/>
      <dgm:t>
        <a:bodyPr/>
        <a:lstStyle/>
        <a:p>
          <a:endParaRPr lang="en-US"/>
        </a:p>
      </dgm:t>
    </dgm:pt>
    <dgm:pt modelId="{104F2610-1BF6-FD4D-9EAB-796E307B4C5B}" type="pres">
      <dgm:prSet presAssocID="{8FA6E5A4-6309-A640-9FCD-C90D3ED0B3FB}" presName="sibTrans" presStyleCnt="0"/>
      <dgm:spPr/>
    </dgm:pt>
    <dgm:pt modelId="{98BE74A6-DDEE-334A-A5C8-964C6A0E1103}" type="pres">
      <dgm:prSet presAssocID="{987EAB09-15D8-1C41-A5E6-B80F8C322EA8}" presName="textNode" presStyleLbl="node1" presStyleIdx="3" presStyleCnt="5" custScaleX="214095" custScaleY="82923" custLinFactX="-96251" custLinFactNeighborX="-100000" custLinFactNeighborY="47686">
        <dgm:presLayoutVars>
          <dgm:bulletEnabled val="1"/>
        </dgm:presLayoutVars>
      </dgm:prSet>
      <dgm:spPr/>
      <dgm:t>
        <a:bodyPr/>
        <a:lstStyle/>
        <a:p>
          <a:endParaRPr lang="en-US"/>
        </a:p>
      </dgm:t>
    </dgm:pt>
    <dgm:pt modelId="{6704E2FA-B108-0447-A6FA-972A2CF2BAC0}" type="pres">
      <dgm:prSet presAssocID="{9E8FCC73-B874-E744-8296-E3992AE6743A}" presName="sibTrans" presStyleCnt="0"/>
      <dgm:spPr/>
    </dgm:pt>
    <dgm:pt modelId="{08A2C940-879D-F049-A0C4-0D84ED24ED94}" type="pres">
      <dgm:prSet presAssocID="{A1997EE6-3F9A-1B40-BDC5-84A70116F525}" presName="textNode" presStyleLbl="node1" presStyleIdx="4" presStyleCnt="5" custScaleX="188770" custScaleY="84505" custLinFactNeighborX="4317" custLinFactNeighborY="-4784">
        <dgm:presLayoutVars>
          <dgm:bulletEnabled val="1"/>
        </dgm:presLayoutVars>
      </dgm:prSet>
      <dgm:spPr/>
      <dgm:t>
        <a:bodyPr/>
        <a:lstStyle/>
        <a:p>
          <a:endParaRPr lang="en-US"/>
        </a:p>
      </dgm:t>
    </dgm:pt>
  </dgm:ptLst>
  <dgm:cxnLst>
    <dgm:cxn modelId="{6304E412-C4CD-6C46-9690-DB53EF089ED5}" srcId="{E5E9A5F5-9C5C-0B44-9B00-1D023486C8A5}" destId="{A1997EE6-3F9A-1B40-BDC5-84A70116F525}" srcOrd="4" destOrd="0" parTransId="{7F1D6F97-1968-7E46-8937-1351EDD4234A}" sibTransId="{B8E0590F-CAFD-AC40-91AC-DC463E16CBF4}"/>
    <dgm:cxn modelId="{FE5A2100-B79C-C94E-901C-2A107BE4AD10}" srcId="{E5E9A5F5-9C5C-0B44-9B00-1D023486C8A5}" destId="{71FB9C71-4974-6F4F-BB3D-FE12CF87B4C7}" srcOrd="1" destOrd="0" parTransId="{D84995D7-F991-2748-BCCD-41252C0B5C65}" sibTransId="{9AB136EE-F757-6D4C-82FE-5215E0D67D4F}"/>
    <dgm:cxn modelId="{FF7D2383-878A-458B-AEAB-EC085389F6B7}" type="presOf" srcId="{71FB9C71-4974-6F4F-BB3D-FE12CF87B4C7}" destId="{3F3F0FCA-36E6-F54A-BDFC-50EDBE6402FB}" srcOrd="0" destOrd="0" presId="urn:microsoft.com/office/officeart/2005/8/layout/hProcess9"/>
    <dgm:cxn modelId="{D7AA5F34-CE7B-FE47-BD4D-72F9ADC1B71D}" srcId="{E5E9A5F5-9C5C-0B44-9B00-1D023486C8A5}" destId="{7FD8696E-E321-9D43-8D1C-82F3FA4DCE85}" srcOrd="2" destOrd="0" parTransId="{52C160FB-B440-4C44-A889-3A63AC0F987E}" sibTransId="{8FA6E5A4-6309-A640-9FCD-C90D3ED0B3FB}"/>
    <dgm:cxn modelId="{CEB2CB8C-8C2D-44BC-B370-085FD6972E0F}" type="presOf" srcId="{A1997EE6-3F9A-1B40-BDC5-84A70116F525}" destId="{08A2C940-879D-F049-A0C4-0D84ED24ED94}" srcOrd="0" destOrd="0" presId="urn:microsoft.com/office/officeart/2005/8/layout/hProcess9"/>
    <dgm:cxn modelId="{581BB4BB-E6E2-4D71-9C70-959E98BF8DA7}" type="presOf" srcId="{E5E9A5F5-9C5C-0B44-9B00-1D023486C8A5}" destId="{BD8B9DC8-B1DE-EF4E-B1C7-DFCCD1BFE79F}" srcOrd="0" destOrd="0" presId="urn:microsoft.com/office/officeart/2005/8/layout/hProcess9"/>
    <dgm:cxn modelId="{5DEF158E-59D3-4D79-B1F3-06DC99B07FE3}" type="presOf" srcId="{987EAB09-15D8-1C41-A5E6-B80F8C322EA8}" destId="{98BE74A6-DDEE-334A-A5C8-964C6A0E1103}" srcOrd="0" destOrd="0" presId="urn:microsoft.com/office/officeart/2005/8/layout/hProcess9"/>
    <dgm:cxn modelId="{28B245F7-7FAF-4C41-9B53-EA9B7F70573A}" type="presOf" srcId="{7FD8696E-E321-9D43-8D1C-82F3FA4DCE85}" destId="{523080D2-6546-2649-9EEC-6D9BF0643AD0}" srcOrd="0" destOrd="0" presId="urn:microsoft.com/office/officeart/2005/8/layout/hProcess9"/>
    <dgm:cxn modelId="{93A49808-52AD-194B-B5F5-5F228F590106}" srcId="{E5E9A5F5-9C5C-0B44-9B00-1D023486C8A5}" destId="{987EAB09-15D8-1C41-A5E6-B80F8C322EA8}" srcOrd="3" destOrd="0" parTransId="{078B6FF7-F267-7F43-AC35-69E3924C610F}" sibTransId="{9E8FCC73-B874-E744-8296-E3992AE6743A}"/>
    <dgm:cxn modelId="{CEC30BA4-7A43-5A4A-9141-ABBE303C020D}" srcId="{E5E9A5F5-9C5C-0B44-9B00-1D023486C8A5}" destId="{568BC20F-653F-634E-A890-619691C8F589}" srcOrd="0" destOrd="0" parTransId="{E371DDFF-6004-8045-A323-A5B14571AA81}" sibTransId="{C4A1E4BC-7FD6-894B-9161-A1CA9444CDCB}"/>
    <dgm:cxn modelId="{8A8CFAD1-C57F-44B4-BE15-CC33506A825E}" type="presOf" srcId="{568BC20F-653F-634E-A890-619691C8F589}" destId="{9A9244F2-3B73-AE49-B680-D6B38AEE8D6C}" srcOrd="0" destOrd="0" presId="urn:microsoft.com/office/officeart/2005/8/layout/hProcess9"/>
    <dgm:cxn modelId="{0570C7A7-81FF-40E0-A689-697363736A44}" type="presParOf" srcId="{BD8B9DC8-B1DE-EF4E-B1C7-DFCCD1BFE79F}" destId="{244DEBB1-6A63-0C40-BA1F-A43216F7FAD4}" srcOrd="0" destOrd="0" presId="urn:microsoft.com/office/officeart/2005/8/layout/hProcess9"/>
    <dgm:cxn modelId="{8490D6A7-7A54-4371-A487-EC11CBF9268D}" type="presParOf" srcId="{BD8B9DC8-B1DE-EF4E-B1C7-DFCCD1BFE79F}" destId="{B2E3C051-446E-F244-A003-CEF0E58500AE}" srcOrd="1" destOrd="0" presId="urn:microsoft.com/office/officeart/2005/8/layout/hProcess9"/>
    <dgm:cxn modelId="{05FFB0E7-D28B-460F-B96B-E14360AE7F91}" type="presParOf" srcId="{B2E3C051-446E-F244-A003-CEF0E58500AE}" destId="{9A9244F2-3B73-AE49-B680-D6B38AEE8D6C}" srcOrd="0" destOrd="0" presId="urn:microsoft.com/office/officeart/2005/8/layout/hProcess9"/>
    <dgm:cxn modelId="{45C85E77-3344-401A-962A-2C22BD86DDF8}" type="presParOf" srcId="{B2E3C051-446E-F244-A003-CEF0E58500AE}" destId="{407FE360-BF05-5C4E-AB10-E5C9CA42A834}" srcOrd="1" destOrd="0" presId="urn:microsoft.com/office/officeart/2005/8/layout/hProcess9"/>
    <dgm:cxn modelId="{41CB39BA-87BE-4E62-A890-BD67B3353147}" type="presParOf" srcId="{B2E3C051-446E-F244-A003-CEF0E58500AE}" destId="{3F3F0FCA-36E6-F54A-BDFC-50EDBE6402FB}" srcOrd="2" destOrd="0" presId="urn:microsoft.com/office/officeart/2005/8/layout/hProcess9"/>
    <dgm:cxn modelId="{9801EE92-BCBC-4D4B-8C3F-B9762C4E6B68}" type="presParOf" srcId="{B2E3C051-446E-F244-A003-CEF0E58500AE}" destId="{0DD9F089-AE4B-4649-9830-02F3CFEA669A}" srcOrd="3" destOrd="0" presId="urn:microsoft.com/office/officeart/2005/8/layout/hProcess9"/>
    <dgm:cxn modelId="{1D269036-F97E-47E0-A042-ECB72D86EAA5}" type="presParOf" srcId="{B2E3C051-446E-F244-A003-CEF0E58500AE}" destId="{523080D2-6546-2649-9EEC-6D9BF0643AD0}" srcOrd="4" destOrd="0" presId="urn:microsoft.com/office/officeart/2005/8/layout/hProcess9"/>
    <dgm:cxn modelId="{DBF018D1-A662-42C7-BC12-8C8B7F572665}" type="presParOf" srcId="{B2E3C051-446E-F244-A003-CEF0E58500AE}" destId="{104F2610-1BF6-FD4D-9EAB-796E307B4C5B}" srcOrd="5" destOrd="0" presId="urn:microsoft.com/office/officeart/2005/8/layout/hProcess9"/>
    <dgm:cxn modelId="{C1E4342A-B8F8-4A0A-BDD1-7BF8A5C56233}" type="presParOf" srcId="{B2E3C051-446E-F244-A003-CEF0E58500AE}" destId="{98BE74A6-DDEE-334A-A5C8-964C6A0E1103}" srcOrd="6" destOrd="0" presId="urn:microsoft.com/office/officeart/2005/8/layout/hProcess9"/>
    <dgm:cxn modelId="{3DC22263-C586-4C03-BB70-20F0CABCB3D2}" type="presParOf" srcId="{B2E3C051-446E-F244-A003-CEF0E58500AE}" destId="{6704E2FA-B108-0447-A6FA-972A2CF2BAC0}" srcOrd="7" destOrd="0" presId="urn:microsoft.com/office/officeart/2005/8/layout/hProcess9"/>
    <dgm:cxn modelId="{955ACDED-3107-4803-B2D0-868E0C250E51}" type="presParOf" srcId="{B2E3C051-446E-F244-A003-CEF0E58500AE}" destId="{08A2C940-879D-F049-A0C4-0D84ED24ED94}"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C267B5-FD16-EC4D-BE03-7A816628904A}" type="doc">
      <dgm:prSet loTypeId="urn:microsoft.com/office/officeart/2005/8/layout/lProcess2" loCatId="" qsTypeId="urn:microsoft.com/office/officeart/2005/8/quickstyle/3D6" qsCatId="3D" csTypeId="urn:microsoft.com/office/officeart/2005/8/colors/accent1_2" csCatId="accent1" phldr="1"/>
      <dgm:spPr/>
      <dgm:t>
        <a:bodyPr/>
        <a:lstStyle/>
        <a:p>
          <a:endParaRPr lang="en-US"/>
        </a:p>
      </dgm:t>
    </dgm:pt>
    <dgm:pt modelId="{B627CFA2-6EFD-9043-B89A-CDED44F0F122}">
      <dgm:prSet phldrT="[Text]" custT="1"/>
      <dgm:spPr/>
      <dgm:t>
        <a:bodyPr/>
        <a:lstStyle/>
        <a:p>
          <a:endParaRPr lang="en-US" sz="1500" b="1" dirty="0" smtClean="0"/>
        </a:p>
        <a:p>
          <a:r>
            <a:rPr lang="en-US" sz="1500" b="1" dirty="0" smtClean="0"/>
            <a:t>Build</a:t>
          </a:r>
          <a:endParaRPr lang="en-US" sz="1500" b="1" dirty="0"/>
        </a:p>
      </dgm:t>
    </dgm:pt>
    <dgm:pt modelId="{9317F3F0-6D5D-5445-8E8D-E3121F59934C}" type="parTrans" cxnId="{CD10E10E-D1C7-134F-B952-5AF52FC4E690}">
      <dgm:prSet/>
      <dgm:spPr/>
      <dgm:t>
        <a:bodyPr/>
        <a:lstStyle/>
        <a:p>
          <a:endParaRPr lang="en-US" sz="1500" b="1"/>
        </a:p>
      </dgm:t>
    </dgm:pt>
    <dgm:pt modelId="{379C5149-0F22-EB49-B0AB-FEA569BAEBFA}" type="sibTrans" cxnId="{CD10E10E-D1C7-134F-B952-5AF52FC4E690}">
      <dgm:prSet/>
      <dgm:spPr/>
      <dgm:t>
        <a:bodyPr/>
        <a:lstStyle/>
        <a:p>
          <a:endParaRPr lang="en-US" sz="1500" b="1"/>
        </a:p>
      </dgm:t>
    </dgm:pt>
    <dgm:pt modelId="{9CE8FCA8-CB9F-2747-B122-961D46DDC239}">
      <dgm:prSet phldrT="[Text]" custT="1"/>
      <dgm:spPr/>
      <dgm:t>
        <a:bodyPr/>
        <a:lstStyle/>
        <a:p>
          <a:endParaRPr lang="en-US" sz="1500" b="1" dirty="0" smtClean="0"/>
        </a:p>
        <a:p>
          <a:r>
            <a:rPr lang="en-US" sz="1500" b="1" dirty="0" smtClean="0"/>
            <a:t>Alerts</a:t>
          </a:r>
          <a:endParaRPr lang="en-US" sz="1500" b="1" dirty="0"/>
        </a:p>
      </dgm:t>
    </dgm:pt>
    <dgm:pt modelId="{B9EBDE6F-D832-0E4C-B758-6E991D633D1D}" type="parTrans" cxnId="{7FB6DEFD-794F-6D42-ABC3-D08EFCC5F892}">
      <dgm:prSet/>
      <dgm:spPr/>
      <dgm:t>
        <a:bodyPr/>
        <a:lstStyle/>
        <a:p>
          <a:endParaRPr lang="en-US" sz="1500" b="1"/>
        </a:p>
      </dgm:t>
    </dgm:pt>
    <dgm:pt modelId="{A71C425D-7940-8944-BC2B-C3A57B7E47AF}" type="sibTrans" cxnId="{7FB6DEFD-794F-6D42-ABC3-D08EFCC5F892}">
      <dgm:prSet/>
      <dgm:spPr/>
      <dgm:t>
        <a:bodyPr/>
        <a:lstStyle/>
        <a:p>
          <a:endParaRPr lang="en-US" sz="1500" b="1"/>
        </a:p>
      </dgm:t>
    </dgm:pt>
    <dgm:pt modelId="{5E5733B1-5C32-F547-80D4-E4B096BF03CA}">
      <dgm:prSet phldrT="[Text]" custT="1"/>
      <dgm:spPr/>
      <dgm:t>
        <a:bodyPr/>
        <a:lstStyle/>
        <a:p>
          <a:endParaRPr lang="en-US" sz="1400" b="1" dirty="0" smtClean="0"/>
        </a:p>
        <a:p>
          <a:r>
            <a:rPr lang="en-US" sz="1400" b="1" dirty="0" smtClean="0"/>
            <a:t>Targets</a:t>
          </a:r>
          <a:endParaRPr lang="en-US" sz="1400" b="1" dirty="0"/>
        </a:p>
      </dgm:t>
    </dgm:pt>
    <dgm:pt modelId="{6C8B81D9-D539-944F-9F99-348F98F04693}" type="parTrans" cxnId="{99522C1E-E963-F74F-870B-050AAEA14314}">
      <dgm:prSet/>
      <dgm:spPr/>
      <dgm:t>
        <a:bodyPr/>
        <a:lstStyle/>
        <a:p>
          <a:endParaRPr lang="en-US" sz="1500" b="1"/>
        </a:p>
      </dgm:t>
    </dgm:pt>
    <dgm:pt modelId="{615BBBD0-734D-4747-A00F-1D891CEE927D}" type="sibTrans" cxnId="{99522C1E-E963-F74F-870B-050AAEA14314}">
      <dgm:prSet/>
      <dgm:spPr/>
      <dgm:t>
        <a:bodyPr/>
        <a:lstStyle/>
        <a:p>
          <a:endParaRPr lang="en-US" sz="1500" b="1"/>
        </a:p>
      </dgm:t>
    </dgm:pt>
    <dgm:pt modelId="{6EE6BCA1-395C-2C41-A94C-2B1C65CC6957}">
      <dgm:prSet phldrT="[Text]" custT="1"/>
      <dgm:spPr/>
      <dgm:t>
        <a:bodyPr/>
        <a:lstStyle/>
        <a:p>
          <a:endParaRPr lang="en-US" sz="1500" b="1" dirty="0" smtClean="0"/>
        </a:p>
        <a:p>
          <a:r>
            <a:rPr lang="en-US" sz="1500" b="1" dirty="0" smtClean="0"/>
            <a:t>Deploy	</a:t>
          </a:r>
          <a:endParaRPr lang="en-US" sz="1500" b="1" dirty="0"/>
        </a:p>
      </dgm:t>
    </dgm:pt>
    <dgm:pt modelId="{3547A29D-9E07-D141-836B-90C5A2DE0DCC}" type="parTrans" cxnId="{65FA453F-B6CF-9A46-ACFA-F3C301368200}">
      <dgm:prSet/>
      <dgm:spPr/>
      <dgm:t>
        <a:bodyPr/>
        <a:lstStyle/>
        <a:p>
          <a:endParaRPr lang="en-US" sz="1500" b="1"/>
        </a:p>
      </dgm:t>
    </dgm:pt>
    <dgm:pt modelId="{C5465023-652B-4F43-9A20-589604F770F3}" type="sibTrans" cxnId="{65FA453F-B6CF-9A46-ACFA-F3C301368200}">
      <dgm:prSet/>
      <dgm:spPr/>
      <dgm:t>
        <a:bodyPr/>
        <a:lstStyle/>
        <a:p>
          <a:endParaRPr lang="en-US" sz="1500" b="1"/>
        </a:p>
      </dgm:t>
    </dgm:pt>
    <dgm:pt modelId="{C942E63D-5A44-164B-8B41-6AD928937896}">
      <dgm:prSet phldrT="[Text]" custT="1"/>
      <dgm:spPr/>
      <dgm:t>
        <a:bodyPr/>
        <a:lstStyle/>
        <a:p>
          <a:endParaRPr lang="en-US" sz="1500" b="1" dirty="0" smtClean="0"/>
        </a:p>
        <a:p>
          <a:r>
            <a:rPr lang="en-US" sz="1500" b="1" dirty="0" smtClean="0"/>
            <a:t>Config</a:t>
          </a:r>
          <a:endParaRPr lang="en-US" sz="1500" b="1" dirty="0"/>
        </a:p>
      </dgm:t>
    </dgm:pt>
    <dgm:pt modelId="{016853C2-771D-D548-8E3D-FF81DF3C8AB2}" type="parTrans" cxnId="{745E9806-DB6D-784C-9470-465B829F6A58}">
      <dgm:prSet/>
      <dgm:spPr/>
      <dgm:t>
        <a:bodyPr/>
        <a:lstStyle/>
        <a:p>
          <a:endParaRPr lang="en-US" sz="1500" b="1"/>
        </a:p>
      </dgm:t>
    </dgm:pt>
    <dgm:pt modelId="{07E2C42A-D23A-C841-A530-69A50038737F}" type="sibTrans" cxnId="{745E9806-DB6D-784C-9470-465B829F6A58}">
      <dgm:prSet/>
      <dgm:spPr/>
      <dgm:t>
        <a:bodyPr/>
        <a:lstStyle/>
        <a:p>
          <a:endParaRPr lang="en-US" sz="1500" b="1"/>
        </a:p>
      </dgm:t>
    </dgm:pt>
    <dgm:pt modelId="{7E3E1381-781D-3A4C-A117-09FC9BEA0B8F}">
      <dgm:prSet phldrT="[Text]" custT="1"/>
      <dgm:spPr/>
      <dgm:t>
        <a:bodyPr/>
        <a:lstStyle/>
        <a:p>
          <a:endParaRPr lang="en-US" sz="1400" b="1" dirty="0" smtClean="0"/>
        </a:p>
        <a:p>
          <a:r>
            <a:rPr lang="en-US" sz="1400" b="1" dirty="0" smtClean="0"/>
            <a:t>Analyze</a:t>
          </a:r>
          <a:endParaRPr lang="en-US" sz="1400" b="1" dirty="0"/>
        </a:p>
      </dgm:t>
    </dgm:pt>
    <dgm:pt modelId="{ECB48B05-9E13-A24D-81E1-3CC4A6F36F8C}" type="parTrans" cxnId="{5179895A-FA62-6849-BDD4-16B6CA62DD20}">
      <dgm:prSet/>
      <dgm:spPr/>
      <dgm:t>
        <a:bodyPr/>
        <a:lstStyle/>
        <a:p>
          <a:endParaRPr lang="en-US" sz="1500" b="1"/>
        </a:p>
      </dgm:t>
    </dgm:pt>
    <dgm:pt modelId="{B4124CC7-7A73-7E4E-8ADB-D4E27C728A81}" type="sibTrans" cxnId="{5179895A-FA62-6849-BDD4-16B6CA62DD20}">
      <dgm:prSet/>
      <dgm:spPr/>
      <dgm:t>
        <a:bodyPr/>
        <a:lstStyle/>
        <a:p>
          <a:endParaRPr lang="en-US" sz="1500" b="1"/>
        </a:p>
      </dgm:t>
    </dgm:pt>
    <dgm:pt modelId="{FC3ABA4C-ABA9-2F46-9AE7-0BAD80F08F4D}">
      <dgm:prSet phldrT="[Text]" custT="1"/>
      <dgm:spPr/>
      <dgm:t>
        <a:bodyPr/>
        <a:lstStyle/>
        <a:p>
          <a:endParaRPr lang="en-US" sz="1500" b="1" dirty="0" smtClean="0"/>
        </a:p>
        <a:p>
          <a:r>
            <a:rPr lang="en-US" sz="1500" b="1" dirty="0" smtClean="0"/>
            <a:t>Test</a:t>
          </a:r>
          <a:endParaRPr lang="en-US" sz="1500" b="1" dirty="0"/>
        </a:p>
      </dgm:t>
    </dgm:pt>
    <dgm:pt modelId="{340B25A7-3900-234F-999C-B23378BBB59C}" type="parTrans" cxnId="{8EE4E384-643E-1844-8564-7482B9B65E6F}">
      <dgm:prSet/>
      <dgm:spPr/>
      <dgm:t>
        <a:bodyPr/>
        <a:lstStyle/>
        <a:p>
          <a:endParaRPr lang="en-US" sz="1500" b="1"/>
        </a:p>
      </dgm:t>
    </dgm:pt>
    <dgm:pt modelId="{FF8AC673-946C-C147-AD53-D8AE4AB48031}" type="sibTrans" cxnId="{8EE4E384-643E-1844-8564-7482B9B65E6F}">
      <dgm:prSet/>
      <dgm:spPr/>
      <dgm:t>
        <a:bodyPr/>
        <a:lstStyle/>
        <a:p>
          <a:endParaRPr lang="en-US" sz="1500" b="1"/>
        </a:p>
      </dgm:t>
    </dgm:pt>
    <dgm:pt modelId="{3EB526B4-1950-2E42-9ABF-0F6EDAAB74F2}">
      <dgm:prSet phldrT="[Text]" custT="1"/>
      <dgm:spPr/>
      <dgm:t>
        <a:bodyPr/>
        <a:lstStyle/>
        <a:p>
          <a:endParaRPr lang="en-US" sz="1500" b="1" dirty="0" smtClean="0"/>
        </a:p>
        <a:p>
          <a:r>
            <a:rPr lang="en-US" sz="1500" b="1" dirty="0" smtClean="0"/>
            <a:t>Repo</a:t>
          </a:r>
          <a:endParaRPr lang="en-US" sz="1500" b="1" dirty="0"/>
        </a:p>
      </dgm:t>
    </dgm:pt>
    <dgm:pt modelId="{8847416D-CFE9-5F46-B68B-05FB9605CD63}" type="parTrans" cxnId="{7C40A848-E8DB-324E-AE22-C1EC5D9FA550}">
      <dgm:prSet/>
      <dgm:spPr/>
      <dgm:t>
        <a:bodyPr/>
        <a:lstStyle/>
        <a:p>
          <a:endParaRPr lang="en-US" sz="1500" b="1"/>
        </a:p>
      </dgm:t>
    </dgm:pt>
    <dgm:pt modelId="{CB6A7E90-36E8-5543-9191-985D5ABCCC5E}" type="sibTrans" cxnId="{7C40A848-E8DB-324E-AE22-C1EC5D9FA550}">
      <dgm:prSet/>
      <dgm:spPr/>
      <dgm:t>
        <a:bodyPr/>
        <a:lstStyle/>
        <a:p>
          <a:endParaRPr lang="en-US" sz="1500" b="1"/>
        </a:p>
      </dgm:t>
    </dgm:pt>
    <dgm:pt modelId="{2217DA1D-3542-AC42-AD38-FAA4F0F28CB9}">
      <dgm:prSet phldrT="[Text]" custT="1"/>
      <dgm:spPr/>
      <dgm:t>
        <a:bodyPr/>
        <a:lstStyle/>
        <a:p>
          <a:endParaRPr lang="en-US" sz="1500" b="1" dirty="0" smtClean="0"/>
        </a:p>
        <a:p>
          <a:r>
            <a:rPr lang="en-US" sz="1500" b="1" dirty="0" smtClean="0"/>
            <a:t>Pack</a:t>
          </a:r>
          <a:endParaRPr lang="en-US" sz="1500" b="1" dirty="0"/>
        </a:p>
      </dgm:t>
    </dgm:pt>
    <dgm:pt modelId="{37C4C848-67FD-CD4F-B2D6-39510DC963F4}" type="parTrans" cxnId="{68BEE8A7-6F20-3E41-B398-228B47F707AB}">
      <dgm:prSet/>
      <dgm:spPr/>
      <dgm:t>
        <a:bodyPr/>
        <a:lstStyle/>
        <a:p>
          <a:endParaRPr lang="en-US" sz="1500" b="1"/>
        </a:p>
      </dgm:t>
    </dgm:pt>
    <dgm:pt modelId="{95437CCC-3217-334E-931F-ABBEAE829C02}" type="sibTrans" cxnId="{68BEE8A7-6F20-3E41-B398-228B47F707AB}">
      <dgm:prSet/>
      <dgm:spPr/>
      <dgm:t>
        <a:bodyPr/>
        <a:lstStyle/>
        <a:p>
          <a:endParaRPr lang="en-US" sz="1500" b="1"/>
        </a:p>
      </dgm:t>
    </dgm:pt>
    <dgm:pt modelId="{F85BBE7A-83B2-9147-83A4-9B5C716CDC57}">
      <dgm:prSet phldrT="[Text]" custT="1"/>
      <dgm:spPr/>
      <dgm:t>
        <a:bodyPr/>
        <a:lstStyle/>
        <a:p>
          <a:endParaRPr lang="en-US" sz="1500" b="1" dirty="0" smtClean="0"/>
        </a:p>
        <a:p>
          <a:r>
            <a:rPr lang="en-US" sz="1500" b="1" dirty="0" smtClean="0"/>
            <a:t>SCM</a:t>
          </a:r>
        </a:p>
      </dgm:t>
    </dgm:pt>
    <dgm:pt modelId="{71C9807B-575D-2542-A5EB-32675D9A0FB1}" type="parTrans" cxnId="{37AC70E4-EB9F-DB4B-B79C-FE35A8871E98}">
      <dgm:prSet/>
      <dgm:spPr/>
      <dgm:t>
        <a:bodyPr/>
        <a:lstStyle/>
        <a:p>
          <a:endParaRPr lang="en-US" sz="1500" b="1"/>
        </a:p>
      </dgm:t>
    </dgm:pt>
    <dgm:pt modelId="{C36A6DD0-CE58-FE4A-B1ED-C40E54524950}" type="sibTrans" cxnId="{37AC70E4-EB9F-DB4B-B79C-FE35A8871E98}">
      <dgm:prSet/>
      <dgm:spPr/>
      <dgm:t>
        <a:bodyPr/>
        <a:lstStyle/>
        <a:p>
          <a:endParaRPr lang="en-US" sz="1500" b="1"/>
        </a:p>
      </dgm:t>
    </dgm:pt>
    <dgm:pt modelId="{7B35A379-D164-7646-B4D0-0CD073B9D4F5}">
      <dgm:prSet phldrT="[Text]" custT="1"/>
      <dgm:spPr/>
      <dgm:t>
        <a:bodyPr/>
        <a:lstStyle/>
        <a:p>
          <a:endParaRPr lang="en-US" sz="1500" b="1" dirty="0" smtClean="0"/>
        </a:p>
        <a:p>
          <a:r>
            <a:rPr lang="en-US" sz="1500" b="1" dirty="0" smtClean="0"/>
            <a:t>CI</a:t>
          </a:r>
          <a:endParaRPr lang="en-US" sz="1500" b="1" dirty="0"/>
        </a:p>
      </dgm:t>
    </dgm:pt>
    <dgm:pt modelId="{BFD034F8-4470-4242-A30C-32A353B85141}" type="parTrans" cxnId="{16709B3C-80DB-2E4A-8F33-D742921BF45C}">
      <dgm:prSet/>
      <dgm:spPr/>
      <dgm:t>
        <a:bodyPr/>
        <a:lstStyle/>
        <a:p>
          <a:endParaRPr lang="en-US" sz="1500" b="1"/>
        </a:p>
      </dgm:t>
    </dgm:pt>
    <dgm:pt modelId="{702BC927-8F96-594B-86B7-2FDCC3335BAA}" type="sibTrans" cxnId="{16709B3C-80DB-2E4A-8F33-D742921BF45C}">
      <dgm:prSet/>
      <dgm:spPr/>
      <dgm:t>
        <a:bodyPr/>
        <a:lstStyle/>
        <a:p>
          <a:endParaRPr lang="en-US" sz="1500" b="1"/>
        </a:p>
      </dgm:t>
    </dgm:pt>
    <dgm:pt modelId="{6146631F-BC49-1541-B0E7-845E36AA1622}">
      <dgm:prSet phldrT="[Text]" custT="1"/>
      <dgm:spPr/>
      <dgm:t>
        <a:bodyPr/>
        <a:lstStyle/>
        <a:p>
          <a:endParaRPr lang="en-US" sz="1500" b="1" dirty="0" smtClean="0"/>
        </a:p>
        <a:p>
          <a:r>
            <a:rPr lang="en-US" sz="1500" b="1" dirty="0" smtClean="0"/>
            <a:t>ALM</a:t>
          </a:r>
          <a:endParaRPr lang="en-US" sz="1500" b="1" dirty="0"/>
        </a:p>
      </dgm:t>
    </dgm:pt>
    <dgm:pt modelId="{381F4946-B0BC-514A-9359-363B77F3A029}" type="parTrans" cxnId="{49A3D346-C1DC-3C4E-91AE-E441EC48701A}">
      <dgm:prSet/>
      <dgm:spPr/>
      <dgm:t>
        <a:bodyPr/>
        <a:lstStyle/>
        <a:p>
          <a:endParaRPr lang="en-US" sz="1500" b="1"/>
        </a:p>
      </dgm:t>
    </dgm:pt>
    <dgm:pt modelId="{B8020DB6-C890-6143-8CCF-ED94BF3306C4}" type="sibTrans" cxnId="{49A3D346-C1DC-3C4E-91AE-E441EC48701A}">
      <dgm:prSet/>
      <dgm:spPr/>
      <dgm:t>
        <a:bodyPr/>
        <a:lstStyle/>
        <a:p>
          <a:endParaRPr lang="en-US" sz="1500" b="1"/>
        </a:p>
      </dgm:t>
    </dgm:pt>
    <dgm:pt modelId="{BBF17B63-3BF2-174D-8AB1-9AF04C0CF059}" type="pres">
      <dgm:prSet presAssocID="{A7C267B5-FD16-EC4D-BE03-7A816628904A}" presName="theList" presStyleCnt="0">
        <dgm:presLayoutVars>
          <dgm:dir/>
          <dgm:animLvl val="lvl"/>
          <dgm:resizeHandles val="exact"/>
        </dgm:presLayoutVars>
      </dgm:prSet>
      <dgm:spPr/>
      <dgm:t>
        <a:bodyPr/>
        <a:lstStyle/>
        <a:p>
          <a:endParaRPr lang="en-US"/>
        </a:p>
      </dgm:t>
    </dgm:pt>
    <dgm:pt modelId="{03EC654D-9096-9847-B271-E9C1CBFF8C60}" type="pres">
      <dgm:prSet presAssocID="{6146631F-BC49-1541-B0E7-845E36AA1622}" presName="compNode" presStyleCnt="0"/>
      <dgm:spPr/>
    </dgm:pt>
    <dgm:pt modelId="{00FBA305-74BC-7F4E-BC9E-FD61B00BBA6F}" type="pres">
      <dgm:prSet presAssocID="{6146631F-BC49-1541-B0E7-845E36AA1622}" presName="aNode" presStyleLbl="bgShp" presStyleIdx="0" presStyleCnt="12"/>
      <dgm:spPr/>
      <dgm:t>
        <a:bodyPr/>
        <a:lstStyle/>
        <a:p>
          <a:endParaRPr lang="en-US"/>
        </a:p>
      </dgm:t>
    </dgm:pt>
    <dgm:pt modelId="{7DB03529-566B-304D-8FD9-3BA50B1C657A}" type="pres">
      <dgm:prSet presAssocID="{6146631F-BC49-1541-B0E7-845E36AA1622}" presName="textNode" presStyleLbl="bgShp" presStyleIdx="0" presStyleCnt="12"/>
      <dgm:spPr/>
      <dgm:t>
        <a:bodyPr/>
        <a:lstStyle/>
        <a:p>
          <a:endParaRPr lang="en-US"/>
        </a:p>
      </dgm:t>
    </dgm:pt>
    <dgm:pt modelId="{81BCAE08-CFBC-FD4D-96A0-1EF62A7A341E}" type="pres">
      <dgm:prSet presAssocID="{6146631F-BC49-1541-B0E7-845E36AA1622}" presName="compChildNode" presStyleCnt="0"/>
      <dgm:spPr/>
    </dgm:pt>
    <dgm:pt modelId="{5C2F4CD6-98C3-E044-BD92-F82D64E74875}" type="pres">
      <dgm:prSet presAssocID="{6146631F-BC49-1541-B0E7-845E36AA1622}" presName="theInnerList" presStyleCnt="0"/>
      <dgm:spPr/>
    </dgm:pt>
    <dgm:pt modelId="{3C207D86-8E3B-2743-A110-E4274B934E08}" type="pres">
      <dgm:prSet presAssocID="{6146631F-BC49-1541-B0E7-845E36AA1622}" presName="aSpace" presStyleCnt="0"/>
      <dgm:spPr/>
    </dgm:pt>
    <dgm:pt modelId="{9B3CC930-9098-364A-8045-813A6ED369A9}" type="pres">
      <dgm:prSet presAssocID="{F85BBE7A-83B2-9147-83A4-9B5C716CDC57}" presName="compNode" presStyleCnt="0"/>
      <dgm:spPr/>
    </dgm:pt>
    <dgm:pt modelId="{2B913851-3302-0042-A5AC-C152E90F0776}" type="pres">
      <dgm:prSet presAssocID="{F85BBE7A-83B2-9147-83A4-9B5C716CDC57}" presName="aNode" presStyleLbl="bgShp" presStyleIdx="1" presStyleCnt="12"/>
      <dgm:spPr/>
      <dgm:t>
        <a:bodyPr/>
        <a:lstStyle/>
        <a:p>
          <a:endParaRPr lang="en-US"/>
        </a:p>
      </dgm:t>
    </dgm:pt>
    <dgm:pt modelId="{1E03320F-9B91-E54E-9580-EC209097A101}" type="pres">
      <dgm:prSet presAssocID="{F85BBE7A-83B2-9147-83A4-9B5C716CDC57}" presName="textNode" presStyleLbl="bgShp" presStyleIdx="1" presStyleCnt="12"/>
      <dgm:spPr/>
      <dgm:t>
        <a:bodyPr/>
        <a:lstStyle/>
        <a:p>
          <a:endParaRPr lang="en-US"/>
        </a:p>
      </dgm:t>
    </dgm:pt>
    <dgm:pt modelId="{190FEC3F-DDA5-F042-B513-4756BDB6A57D}" type="pres">
      <dgm:prSet presAssocID="{F85BBE7A-83B2-9147-83A4-9B5C716CDC57}" presName="compChildNode" presStyleCnt="0"/>
      <dgm:spPr/>
    </dgm:pt>
    <dgm:pt modelId="{B6ADD173-0524-5649-9EE5-E728FC9915EA}" type="pres">
      <dgm:prSet presAssocID="{F85BBE7A-83B2-9147-83A4-9B5C716CDC57}" presName="theInnerList" presStyleCnt="0"/>
      <dgm:spPr/>
    </dgm:pt>
    <dgm:pt modelId="{06F999D6-9BA7-CA43-BE0C-A2FA80838AC8}" type="pres">
      <dgm:prSet presAssocID="{F85BBE7A-83B2-9147-83A4-9B5C716CDC57}" presName="aSpace" presStyleCnt="0"/>
      <dgm:spPr/>
    </dgm:pt>
    <dgm:pt modelId="{E485D561-5C41-BA4C-B9AA-29CE8B45CC3D}" type="pres">
      <dgm:prSet presAssocID="{B627CFA2-6EFD-9043-B89A-CDED44F0F122}" presName="compNode" presStyleCnt="0"/>
      <dgm:spPr/>
    </dgm:pt>
    <dgm:pt modelId="{C26422DA-6947-BC43-87C9-7E7608D9BAE0}" type="pres">
      <dgm:prSet presAssocID="{B627CFA2-6EFD-9043-B89A-CDED44F0F122}" presName="aNode" presStyleLbl="bgShp" presStyleIdx="2" presStyleCnt="12"/>
      <dgm:spPr/>
      <dgm:t>
        <a:bodyPr/>
        <a:lstStyle/>
        <a:p>
          <a:endParaRPr lang="en-US"/>
        </a:p>
      </dgm:t>
    </dgm:pt>
    <dgm:pt modelId="{666242C0-2B67-C84F-9357-74A02A7DA6FB}" type="pres">
      <dgm:prSet presAssocID="{B627CFA2-6EFD-9043-B89A-CDED44F0F122}" presName="textNode" presStyleLbl="bgShp" presStyleIdx="2" presStyleCnt="12"/>
      <dgm:spPr/>
      <dgm:t>
        <a:bodyPr/>
        <a:lstStyle/>
        <a:p>
          <a:endParaRPr lang="en-US"/>
        </a:p>
      </dgm:t>
    </dgm:pt>
    <dgm:pt modelId="{200FCBE8-40A5-F641-96FD-B1D44D48CE89}" type="pres">
      <dgm:prSet presAssocID="{B627CFA2-6EFD-9043-B89A-CDED44F0F122}" presName="compChildNode" presStyleCnt="0"/>
      <dgm:spPr/>
    </dgm:pt>
    <dgm:pt modelId="{38EAAD9D-0088-6347-9EE0-637F1C3C4FF3}" type="pres">
      <dgm:prSet presAssocID="{B627CFA2-6EFD-9043-B89A-CDED44F0F122}" presName="theInnerList" presStyleCnt="0"/>
      <dgm:spPr/>
    </dgm:pt>
    <dgm:pt modelId="{DD3719F5-DD7C-8843-914A-A64E20769124}" type="pres">
      <dgm:prSet presAssocID="{B627CFA2-6EFD-9043-B89A-CDED44F0F122}" presName="aSpace" presStyleCnt="0"/>
      <dgm:spPr/>
    </dgm:pt>
    <dgm:pt modelId="{4466316D-7A4A-6542-961F-EA2FC4F7E2C8}" type="pres">
      <dgm:prSet presAssocID="{7B35A379-D164-7646-B4D0-0CD073B9D4F5}" presName="compNode" presStyleCnt="0"/>
      <dgm:spPr/>
    </dgm:pt>
    <dgm:pt modelId="{135D34E4-8F5F-2642-93E3-CA4FE37C3ABB}" type="pres">
      <dgm:prSet presAssocID="{7B35A379-D164-7646-B4D0-0CD073B9D4F5}" presName="aNode" presStyleLbl="bgShp" presStyleIdx="3" presStyleCnt="12"/>
      <dgm:spPr/>
      <dgm:t>
        <a:bodyPr/>
        <a:lstStyle/>
        <a:p>
          <a:endParaRPr lang="en-US"/>
        </a:p>
      </dgm:t>
    </dgm:pt>
    <dgm:pt modelId="{708441A5-B6B4-1846-93D8-389FB7CF65C3}" type="pres">
      <dgm:prSet presAssocID="{7B35A379-D164-7646-B4D0-0CD073B9D4F5}" presName="textNode" presStyleLbl="bgShp" presStyleIdx="3" presStyleCnt="12"/>
      <dgm:spPr/>
      <dgm:t>
        <a:bodyPr/>
        <a:lstStyle/>
        <a:p>
          <a:endParaRPr lang="en-US"/>
        </a:p>
      </dgm:t>
    </dgm:pt>
    <dgm:pt modelId="{60A64CCC-9E6B-B74F-B1BA-8DF2ED1721E7}" type="pres">
      <dgm:prSet presAssocID="{7B35A379-D164-7646-B4D0-0CD073B9D4F5}" presName="compChildNode" presStyleCnt="0"/>
      <dgm:spPr/>
    </dgm:pt>
    <dgm:pt modelId="{5F1F0BA5-5CB8-CF4C-BA9D-45031E2979A6}" type="pres">
      <dgm:prSet presAssocID="{7B35A379-D164-7646-B4D0-0CD073B9D4F5}" presName="theInnerList" presStyleCnt="0"/>
      <dgm:spPr/>
    </dgm:pt>
    <dgm:pt modelId="{FE933EF1-382B-6E43-9DDB-F75CE805AFA9}" type="pres">
      <dgm:prSet presAssocID="{7B35A379-D164-7646-B4D0-0CD073B9D4F5}" presName="aSpace" presStyleCnt="0"/>
      <dgm:spPr/>
    </dgm:pt>
    <dgm:pt modelId="{C6A93412-B804-D149-B144-DD0A15BEC34E}" type="pres">
      <dgm:prSet presAssocID="{2217DA1D-3542-AC42-AD38-FAA4F0F28CB9}" presName="compNode" presStyleCnt="0"/>
      <dgm:spPr/>
    </dgm:pt>
    <dgm:pt modelId="{7C44460D-BEE2-2149-991B-7339F8B0FE66}" type="pres">
      <dgm:prSet presAssocID="{2217DA1D-3542-AC42-AD38-FAA4F0F28CB9}" presName="aNode" presStyleLbl="bgShp" presStyleIdx="4" presStyleCnt="12"/>
      <dgm:spPr/>
      <dgm:t>
        <a:bodyPr/>
        <a:lstStyle/>
        <a:p>
          <a:endParaRPr lang="en-US"/>
        </a:p>
      </dgm:t>
    </dgm:pt>
    <dgm:pt modelId="{CADB7F9A-BDE1-5C46-82F6-BBFB1C01C599}" type="pres">
      <dgm:prSet presAssocID="{2217DA1D-3542-AC42-AD38-FAA4F0F28CB9}" presName="textNode" presStyleLbl="bgShp" presStyleIdx="4" presStyleCnt="12"/>
      <dgm:spPr/>
      <dgm:t>
        <a:bodyPr/>
        <a:lstStyle/>
        <a:p>
          <a:endParaRPr lang="en-US"/>
        </a:p>
      </dgm:t>
    </dgm:pt>
    <dgm:pt modelId="{80FBAC99-FAA1-5A4F-BCAF-9026B0761BE9}" type="pres">
      <dgm:prSet presAssocID="{2217DA1D-3542-AC42-AD38-FAA4F0F28CB9}" presName="compChildNode" presStyleCnt="0"/>
      <dgm:spPr/>
    </dgm:pt>
    <dgm:pt modelId="{32C31C64-1966-B84E-90A6-E244BCB44DCB}" type="pres">
      <dgm:prSet presAssocID="{2217DA1D-3542-AC42-AD38-FAA4F0F28CB9}" presName="theInnerList" presStyleCnt="0"/>
      <dgm:spPr/>
    </dgm:pt>
    <dgm:pt modelId="{9075DD0E-5FD7-8E4A-9489-19477DF90F58}" type="pres">
      <dgm:prSet presAssocID="{2217DA1D-3542-AC42-AD38-FAA4F0F28CB9}" presName="aSpace" presStyleCnt="0"/>
      <dgm:spPr/>
    </dgm:pt>
    <dgm:pt modelId="{C7C24589-43EA-2D40-9B38-C5714AFC0C06}" type="pres">
      <dgm:prSet presAssocID="{3EB526B4-1950-2E42-9ABF-0F6EDAAB74F2}" presName="compNode" presStyleCnt="0"/>
      <dgm:spPr/>
    </dgm:pt>
    <dgm:pt modelId="{942BBB57-CCE6-8547-B3C4-132899857AAC}" type="pres">
      <dgm:prSet presAssocID="{3EB526B4-1950-2E42-9ABF-0F6EDAAB74F2}" presName="aNode" presStyleLbl="bgShp" presStyleIdx="5" presStyleCnt="12"/>
      <dgm:spPr/>
      <dgm:t>
        <a:bodyPr/>
        <a:lstStyle/>
        <a:p>
          <a:endParaRPr lang="en-US"/>
        </a:p>
      </dgm:t>
    </dgm:pt>
    <dgm:pt modelId="{F02398FC-C6C3-F644-9874-39CCD898C8E5}" type="pres">
      <dgm:prSet presAssocID="{3EB526B4-1950-2E42-9ABF-0F6EDAAB74F2}" presName="textNode" presStyleLbl="bgShp" presStyleIdx="5" presStyleCnt="12"/>
      <dgm:spPr/>
      <dgm:t>
        <a:bodyPr/>
        <a:lstStyle/>
        <a:p>
          <a:endParaRPr lang="en-US"/>
        </a:p>
      </dgm:t>
    </dgm:pt>
    <dgm:pt modelId="{722C2ABE-BD2D-5143-9276-42D79AC89709}" type="pres">
      <dgm:prSet presAssocID="{3EB526B4-1950-2E42-9ABF-0F6EDAAB74F2}" presName="compChildNode" presStyleCnt="0"/>
      <dgm:spPr/>
    </dgm:pt>
    <dgm:pt modelId="{03275F9D-62C6-5245-B5E8-DBE43F7D26F1}" type="pres">
      <dgm:prSet presAssocID="{3EB526B4-1950-2E42-9ABF-0F6EDAAB74F2}" presName="theInnerList" presStyleCnt="0"/>
      <dgm:spPr/>
    </dgm:pt>
    <dgm:pt modelId="{1A044BA2-AABA-A141-9BF7-060CD0B52DF4}" type="pres">
      <dgm:prSet presAssocID="{3EB526B4-1950-2E42-9ABF-0F6EDAAB74F2}" presName="aSpace" presStyleCnt="0"/>
      <dgm:spPr/>
    </dgm:pt>
    <dgm:pt modelId="{5BF2AB6B-7AD1-FF4B-8BD4-C47E88FF6377}" type="pres">
      <dgm:prSet presAssocID="{FC3ABA4C-ABA9-2F46-9AE7-0BAD80F08F4D}" presName="compNode" presStyleCnt="0"/>
      <dgm:spPr/>
    </dgm:pt>
    <dgm:pt modelId="{F75F8247-6329-AF41-A0B6-DF3F6C3A0DFE}" type="pres">
      <dgm:prSet presAssocID="{FC3ABA4C-ABA9-2F46-9AE7-0BAD80F08F4D}" presName="aNode" presStyleLbl="bgShp" presStyleIdx="6" presStyleCnt="12"/>
      <dgm:spPr/>
      <dgm:t>
        <a:bodyPr/>
        <a:lstStyle/>
        <a:p>
          <a:endParaRPr lang="en-US"/>
        </a:p>
      </dgm:t>
    </dgm:pt>
    <dgm:pt modelId="{306A5D7F-EE3A-5F44-9BFE-03BD2E24D3DD}" type="pres">
      <dgm:prSet presAssocID="{FC3ABA4C-ABA9-2F46-9AE7-0BAD80F08F4D}" presName="textNode" presStyleLbl="bgShp" presStyleIdx="6" presStyleCnt="12"/>
      <dgm:spPr/>
      <dgm:t>
        <a:bodyPr/>
        <a:lstStyle/>
        <a:p>
          <a:endParaRPr lang="en-US"/>
        </a:p>
      </dgm:t>
    </dgm:pt>
    <dgm:pt modelId="{3C996D09-CA05-1A4F-B3BA-78ECAAB5CE2A}" type="pres">
      <dgm:prSet presAssocID="{FC3ABA4C-ABA9-2F46-9AE7-0BAD80F08F4D}" presName="compChildNode" presStyleCnt="0"/>
      <dgm:spPr/>
    </dgm:pt>
    <dgm:pt modelId="{2FD32F5B-ED71-D440-96D5-69730678F195}" type="pres">
      <dgm:prSet presAssocID="{FC3ABA4C-ABA9-2F46-9AE7-0BAD80F08F4D}" presName="theInnerList" presStyleCnt="0"/>
      <dgm:spPr/>
    </dgm:pt>
    <dgm:pt modelId="{417C200B-9B55-EC4B-9E16-3A2764173639}" type="pres">
      <dgm:prSet presAssocID="{FC3ABA4C-ABA9-2F46-9AE7-0BAD80F08F4D}" presName="aSpace" presStyleCnt="0"/>
      <dgm:spPr/>
    </dgm:pt>
    <dgm:pt modelId="{366C2D7F-4490-3646-97D4-8A8666CA1B88}" type="pres">
      <dgm:prSet presAssocID="{7E3E1381-781D-3A4C-A117-09FC9BEA0B8F}" presName="compNode" presStyleCnt="0"/>
      <dgm:spPr/>
    </dgm:pt>
    <dgm:pt modelId="{F4B63804-F86C-D444-9867-981FA6D0D17C}" type="pres">
      <dgm:prSet presAssocID="{7E3E1381-781D-3A4C-A117-09FC9BEA0B8F}" presName="aNode" presStyleLbl="bgShp" presStyleIdx="7" presStyleCnt="12"/>
      <dgm:spPr/>
      <dgm:t>
        <a:bodyPr/>
        <a:lstStyle/>
        <a:p>
          <a:endParaRPr lang="en-US"/>
        </a:p>
      </dgm:t>
    </dgm:pt>
    <dgm:pt modelId="{6DAFFD6C-CFF2-814E-8CE7-38CFAE93500A}" type="pres">
      <dgm:prSet presAssocID="{7E3E1381-781D-3A4C-A117-09FC9BEA0B8F}" presName="textNode" presStyleLbl="bgShp" presStyleIdx="7" presStyleCnt="12"/>
      <dgm:spPr/>
      <dgm:t>
        <a:bodyPr/>
        <a:lstStyle/>
        <a:p>
          <a:endParaRPr lang="en-US"/>
        </a:p>
      </dgm:t>
    </dgm:pt>
    <dgm:pt modelId="{9221A9FA-5F24-DA4A-9A69-2087AFAAA629}" type="pres">
      <dgm:prSet presAssocID="{7E3E1381-781D-3A4C-A117-09FC9BEA0B8F}" presName="compChildNode" presStyleCnt="0"/>
      <dgm:spPr/>
    </dgm:pt>
    <dgm:pt modelId="{642DD55C-04F9-6249-9B23-F8F01B0EBBEE}" type="pres">
      <dgm:prSet presAssocID="{7E3E1381-781D-3A4C-A117-09FC9BEA0B8F}" presName="theInnerList" presStyleCnt="0"/>
      <dgm:spPr/>
    </dgm:pt>
    <dgm:pt modelId="{FC3EE7A7-3C5C-984A-8882-CA0547F7C3B7}" type="pres">
      <dgm:prSet presAssocID="{7E3E1381-781D-3A4C-A117-09FC9BEA0B8F}" presName="aSpace" presStyleCnt="0"/>
      <dgm:spPr/>
    </dgm:pt>
    <dgm:pt modelId="{1F5E0D09-E314-624E-BF28-186C63740287}" type="pres">
      <dgm:prSet presAssocID="{C942E63D-5A44-164B-8B41-6AD928937896}" presName="compNode" presStyleCnt="0"/>
      <dgm:spPr/>
    </dgm:pt>
    <dgm:pt modelId="{B2813B82-924A-8A43-A09C-5AC3C4F3C0A5}" type="pres">
      <dgm:prSet presAssocID="{C942E63D-5A44-164B-8B41-6AD928937896}" presName="aNode" presStyleLbl="bgShp" presStyleIdx="8" presStyleCnt="12"/>
      <dgm:spPr/>
      <dgm:t>
        <a:bodyPr/>
        <a:lstStyle/>
        <a:p>
          <a:endParaRPr lang="en-US"/>
        </a:p>
      </dgm:t>
    </dgm:pt>
    <dgm:pt modelId="{578F9CDA-59C1-594E-8CEA-04D03423340B}" type="pres">
      <dgm:prSet presAssocID="{C942E63D-5A44-164B-8B41-6AD928937896}" presName="textNode" presStyleLbl="bgShp" presStyleIdx="8" presStyleCnt="12"/>
      <dgm:spPr/>
      <dgm:t>
        <a:bodyPr/>
        <a:lstStyle/>
        <a:p>
          <a:endParaRPr lang="en-US"/>
        </a:p>
      </dgm:t>
    </dgm:pt>
    <dgm:pt modelId="{060F3A4C-A769-EB48-B900-F0C935A53580}" type="pres">
      <dgm:prSet presAssocID="{C942E63D-5A44-164B-8B41-6AD928937896}" presName="compChildNode" presStyleCnt="0"/>
      <dgm:spPr/>
    </dgm:pt>
    <dgm:pt modelId="{3D83258C-14B0-5644-B85B-E3F72D659458}" type="pres">
      <dgm:prSet presAssocID="{C942E63D-5A44-164B-8B41-6AD928937896}" presName="theInnerList" presStyleCnt="0"/>
      <dgm:spPr/>
    </dgm:pt>
    <dgm:pt modelId="{D7E19416-A66C-434B-834A-12A289659EBC}" type="pres">
      <dgm:prSet presAssocID="{C942E63D-5A44-164B-8B41-6AD928937896}" presName="aSpace" presStyleCnt="0"/>
      <dgm:spPr/>
    </dgm:pt>
    <dgm:pt modelId="{A3761049-88BB-A649-9CBC-FF55F59113EA}" type="pres">
      <dgm:prSet presAssocID="{6EE6BCA1-395C-2C41-A94C-2B1C65CC6957}" presName="compNode" presStyleCnt="0"/>
      <dgm:spPr/>
    </dgm:pt>
    <dgm:pt modelId="{61AA168F-98C6-234F-8DFB-D9DD19324872}" type="pres">
      <dgm:prSet presAssocID="{6EE6BCA1-395C-2C41-A94C-2B1C65CC6957}" presName="aNode" presStyleLbl="bgShp" presStyleIdx="9" presStyleCnt="12" custLinFactNeighborX="3926"/>
      <dgm:spPr/>
      <dgm:t>
        <a:bodyPr/>
        <a:lstStyle/>
        <a:p>
          <a:endParaRPr lang="en-US"/>
        </a:p>
      </dgm:t>
    </dgm:pt>
    <dgm:pt modelId="{DF398D65-2F63-B04F-AE87-A5410379C0D1}" type="pres">
      <dgm:prSet presAssocID="{6EE6BCA1-395C-2C41-A94C-2B1C65CC6957}" presName="textNode" presStyleLbl="bgShp" presStyleIdx="9" presStyleCnt="12"/>
      <dgm:spPr/>
      <dgm:t>
        <a:bodyPr/>
        <a:lstStyle/>
        <a:p>
          <a:endParaRPr lang="en-US"/>
        </a:p>
      </dgm:t>
    </dgm:pt>
    <dgm:pt modelId="{F38735EA-8E4D-4D40-9142-F3A66BE14630}" type="pres">
      <dgm:prSet presAssocID="{6EE6BCA1-395C-2C41-A94C-2B1C65CC6957}" presName="compChildNode" presStyleCnt="0"/>
      <dgm:spPr/>
    </dgm:pt>
    <dgm:pt modelId="{C90C5A5C-E27B-A749-80FC-EF27966405B4}" type="pres">
      <dgm:prSet presAssocID="{6EE6BCA1-395C-2C41-A94C-2B1C65CC6957}" presName="theInnerList" presStyleCnt="0"/>
      <dgm:spPr/>
    </dgm:pt>
    <dgm:pt modelId="{A7DE0E02-F617-DA44-BE15-D3DFB0A65540}" type="pres">
      <dgm:prSet presAssocID="{6EE6BCA1-395C-2C41-A94C-2B1C65CC6957}" presName="aSpace" presStyleCnt="0"/>
      <dgm:spPr/>
    </dgm:pt>
    <dgm:pt modelId="{76D23BF6-D262-C74A-9FB6-A69911D1B852}" type="pres">
      <dgm:prSet presAssocID="{9CE8FCA8-CB9F-2747-B122-961D46DDC239}" presName="compNode" presStyleCnt="0"/>
      <dgm:spPr/>
    </dgm:pt>
    <dgm:pt modelId="{3E6C10C5-9C28-3141-83E6-AC9495A44BCD}" type="pres">
      <dgm:prSet presAssocID="{9CE8FCA8-CB9F-2747-B122-961D46DDC239}" presName="aNode" presStyleLbl="bgShp" presStyleIdx="10" presStyleCnt="12"/>
      <dgm:spPr/>
      <dgm:t>
        <a:bodyPr/>
        <a:lstStyle/>
        <a:p>
          <a:endParaRPr lang="en-US"/>
        </a:p>
      </dgm:t>
    </dgm:pt>
    <dgm:pt modelId="{7DE6E0A0-22AC-9946-83E3-364B46CF0ED5}" type="pres">
      <dgm:prSet presAssocID="{9CE8FCA8-CB9F-2747-B122-961D46DDC239}" presName="textNode" presStyleLbl="bgShp" presStyleIdx="10" presStyleCnt="12"/>
      <dgm:spPr/>
      <dgm:t>
        <a:bodyPr/>
        <a:lstStyle/>
        <a:p>
          <a:endParaRPr lang="en-US"/>
        </a:p>
      </dgm:t>
    </dgm:pt>
    <dgm:pt modelId="{F16E8C74-5723-724A-BA36-811EF6F46458}" type="pres">
      <dgm:prSet presAssocID="{9CE8FCA8-CB9F-2747-B122-961D46DDC239}" presName="compChildNode" presStyleCnt="0"/>
      <dgm:spPr/>
    </dgm:pt>
    <dgm:pt modelId="{DAB529A9-1230-7E45-93EE-973BEE1C8AC3}" type="pres">
      <dgm:prSet presAssocID="{9CE8FCA8-CB9F-2747-B122-961D46DDC239}" presName="theInnerList" presStyleCnt="0"/>
      <dgm:spPr/>
    </dgm:pt>
    <dgm:pt modelId="{12849CDB-74C8-0D45-977A-B9D9082D71A1}" type="pres">
      <dgm:prSet presAssocID="{9CE8FCA8-CB9F-2747-B122-961D46DDC239}" presName="aSpace" presStyleCnt="0"/>
      <dgm:spPr/>
    </dgm:pt>
    <dgm:pt modelId="{CBF9F6B5-7315-4240-A571-31B25B8D9F93}" type="pres">
      <dgm:prSet presAssocID="{5E5733B1-5C32-F547-80D4-E4B096BF03CA}" presName="compNode" presStyleCnt="0"/>
      <dgm:spPr/>
    </dgm:pt>
    <dgm:pt modelId="{5698ACED-139F-2045-B418-094D89CA2898}" type="pres">
      <dgm:prSet presAssocID="{5E5733B1-5C32-F547-80D4-E4B096BF03CA}" presName="aNode" presStyleLbl="bgShp" presStyleIdx="11" presStyleCnt="12"/>
      <dgm:spPr/>
      <dgm:t>
        <a:bodyPr/>
        <a:lstStyle/>
        <a:p>
          <a:endParaRPr lang="en-US"/>
        </a:p>
      </dgm:t>
    </dgm:pt>
    <dgm:pt modelId="{142AF9BA-48D6-C244-83B4-0A219E38E665}" type="pres">
      <dgm:prSet presAssocID="{5E5733B1-5C32-F547-80D4-E4B096BF03CA}" presName="textNode" presStyleLbl="bgShp" presStyleIdx="11" presStyleCnt="12"/>
      <dgm:spPr/>
      <dgm:t>
        <a:bodyPr/>
        <a:lstStyle/>
        <a:p>
          <a:endParaRPr lang="en-US"/>
        </a:p>
      </dgm:t>
    </dgm:pt>
    <dgm:pt modelId="{42D93733-D08D-BB4C-A1F4-667D4EC7A873}" type="pres">
      <dgm:prSet presAssocID="{5E5733B1-5C32-F547-80D4-E4B096BF03CA}" presName="compChildNode" presStyleCnt="0"/>
      <dgm:spPr/>
    </dgm:pt>
    <dgm:pt modelId="{46C43033-01C5-BC44-AA21-8CC8FA4EF26E}" type="pres">
      <dgm:prSet presAssocID="{5E5733B1-5C32-F547-80D4-E4B096BF03CA}" presName="theInnerList" presStyleCnt="0"/>
      <dgm:spPr/>
    </dgm:pt>
  </dgm:ptLst>
  <dgm:cxnLst>
    <dgm:cxn modelId="{5CB8F5BD-1BC1-450A-A00F-5B18D75E6295}" type="presOf" srcId="{B627CFA2-6EFD-9043-B89A-CDED44F0F122}" destId="{C26422DA-6947-BC43-87C9-7E7608D9BAE0}" srcOrd="0" destOrd="0" presId="urn:microsoft.com/office/officeart/2005/8/layout/lProcess2"/>
    <dgm:cxn modelId="{608F0FB9-77FD-4E47-A14E-7CB02D0E2738}" type="presOf" srcId="{3EB526B4-1950-2E42-9ABF-0F6EDAAB74F2}" destId="{942BBB57-CCE6-8547-B3C4-132899857AAC}" srcOrd="0" destOrd="0" presId="urn:microsoft.com/office/officeart/2005/8/layout/lProcess2"/>
    <dgm:cxn modelId="{9F9CF095-6811-42A5-96DF-6B75D9ED7839}" type="presOf" srcId="{FC3ABA4C-ABA9-2F46-9AE7-0BAD80F08F4D}" destId="{F75F8247-6329-AF41-A0B6-DF3F6C3A0DFE}" srcOrd="0" destOrd="0" presId="urn:microsoft.com/office/officeart/2005/8/layout/lProcess2"/>
    <dgm:cxn modelId="{88E3EDAA-DDF1-4325-8EE7-34D1E4B43023}" type="presOf" srcId="{6EE6BCA1-395C-2C41-A94C-2B1C65CC6957}" destId="{61AA168F-98C6-234F-8DFB-D9DD19324872}" srcOrd="0" destOrd="0" presId="urn:microsoft.com/office/officeart/2005/8/layout/lProcess2"/>
    <dgm:cxn modelId="{7FB6DEFD-794F-6D42-ABC3-D08EFCC5F892}" srcId="{A7C267B5-FD16-EC4D-BE03-7A816628904A}" destId="{9CE8FCA8-CB9F-2747-B122-961D46DDC239}" srcOrd="10" destOrd="0" parTransId="{B9EBDE6F-D832-0E4C-B758-6E991D633D1D}" sibTransId="{A71C425D-7940-8944-BC2B-C3A57B7E47AF}"/>
    <dgm:cxn modelId="{43906573-7704-4011-8A04-1E6617AEE7A4}" type="presOf" srcId="{FC3ABA4C-ABA9-2F46-9AE7-0BAD80F08F4D}" destId="{306A5D7F-EE3A-5F44-9BFE-03BD2E24D3DD}" srcOrd="1" destOrd="0" presId="urn:microsoft.com/office/officeart/2005/8/layout/lProcess2"/>
    <dgm:cxn modelId="{5179895A-FA62-6849-BDD4-16B6CA62DD20}" srcId="{A7C267B5-FD16-EC4D-BE03-7A816628904A}" destId="{7E3E1381-781D-3A4C-A117-09FC9BEA0B8F}" srcOrd="7" destOrd="0" parTransId="{ECB48B05-9E13-A24D-81E1-3CC4A6F36F8C}" sibTransId="{B4124CC7-7A73-7E4E-8ADB-D4E27C728A81}"/>
    <dgm:cxn modelId="{B84C9433-E5E7-4047-ACC2-607BE28A5C29}" type="presOf" srcId="{2217DA1D-3542-AC42-AD38-FAA4F0F28CB9}" destId="{CADB7F9A-BDE1-5C46-82F6-BBFB1C01C599}" srcOrd="1" destOrd="0" presId="urn:microsoft.com/office/officeart/2005/8/layout/lProcess2"/>
    <dgm:cxn modelId="{37AC70E4-EB9F-DB4B-B79C-FE35A8871E98}" srcId="{A7C267B5-FD16-EC4D-BE03-7A816628904A}" destId="{F85BBE7A-83B2-9147-83A4-9B5C716CDC57}" srcOrd="1" destOrd="0" parTransId="{71C9807B-575D-2542-A5EB-32675D9A0FB1}" sibTransId="{C36A6DD0-CE58-FE4A-B1ED-C40E54524950}"/>
    <dgm:cxn modelId="{E415D4D1-7841-4338-867F-DE1BD2BFF6A3}" type="presOf" srcId="{5E5733B1-5C32-F547-80D4-E4B096BF03CA}" destId="{5698ACED-139F-2045-B418-094D89CA2898}" srcOrd="0" destOrd="0" presId="urn:microsoft.com/office/officeart/2005/8/layout/lProcess2"/>
    <dgm:cxn modelId="{65FA453F-B6CF-9A46-ACFA-F3C301368200}" srcId="{A7C267B5-FD16-EC4D-BE03-7A816628904A}" destId="{6EE6BCA1-395C-2C41-A94C-2B1C65CC6957}" srcOrd="9" destOrd="0" parTransId="{3547A29D-9E07-D141-836B-90C5A2DE0DCC}" sibTransId="{C5465023-652B-4F43-9A20-589604F770F3}"/>
    <dgm:cxn modelId="{8EE4E384-643E-1844-8564-7482B9B65E6F}" srcId="{A7C267B5-FD16-EC4D-BE03-7A816628904A}" destId="{FC3ABA4C-ABA9-2F46-9AE7-0BAD80F08F4D}" srcOrd="6" destOrd="0" parTransId="{340B25A7-3900-234F-999C-B23378BBB59C}" sibTransId="{FF8AC673-946C-C147-AD53-D8AE4AB48031}"/>
    <dgm:cxn modelId="{76B1598B-1685-4B82-AD2D-7C81F70C1A23}" type="presOf" srcId="{3EB526B4-1950-2E42-9ABF-0F6EDAAB74F2}" destId="{F02398FC-C6C3-F644-9874-39CCD898C8E5}" srcOrd="1" destOrd="0" presId="urn:microsoft.com/office/officeart/2005/8/layout/lProcess2"/>
    <dgm:cxn modelId="{16709B3C-80DB-2E4A-8F33-D742921BF45C}" srcId="{A7C267B5-FD16-EC4D-BE03-7A816628904A}" destId="{7B35A379-D164-7646-B4D0-0CD073B9D4F5}" srcOrd="3" destOrd="0" parTransId="{BFD034F8-4470-4242-A30C-32A353B85141}" sibTransId="{702BC927-8F96-594B-86B7-2FDCC3335BAA}"/>
    <dgm:cxn modelId="{953691E3-D67C-4E24-BFA6-1D697F74315C}" type="presOf" srcId="{C942E63D-5A44-164B-8B41-6AD928937896}" destId="{B2813B82-924A-8A43-A09C-5AC3C4F3C0A5}" srcOrd="0" destOrd="0" presId="urn:microsoft.com/office/officeart/2005/8/layout/lProcess2"/>
    <dgm:cxn modelId="{745E9806-DB6D-784C-9470-465B829F6A58}" srcId="{A7C267B5-FD16-EC4D-BE03-7A816628904A}" destId="{C942E63D-5A44-164B-8B41-6AD928937896}" srcOrd="8" destOrd="0" parTransId="{016853C2-771D-D548-8E3D-FF81DF3C8AB2}" sibTransId="{07E2C42A-D23A-C841-A530-69A50038737F}"/>
    <dgm:cxn modelId="{CC8BD735-7E14-4BDA-9AA9-AC76FFEF14ED}" type="presOf" srcId="{2217DA1D-3542-AC42-AD38-FAA4F0F28CB9}" destId="{7C44460D-BEE2-2149-991B-7339F8B0FE66}" srcOrd="0" destOrd="0" presId="urn:microsoft.com/office/officeart/2005/8/layout/lProcess2"/>
    <dgm:cxn modelId="{274473C7-8072-439E-A78E-FD1EE6E1D10B}" type="presOf" srcId="{C942E63D-5A44-164B-8B41-6AD928937896}" destId="{578F9CDA-59C1-594E-8CEA-04D03423340B}" srcOrd="1" destOrd="0" presId="urn:microsoft.com/office/officeart/2005/8/layout/lProcess2"/>
    <dgm:cxn modelId="{6535D5BD-571F-4063-B015-99A282A3B260}" type="presOf" srcId="{5E5733B1-5C32-F547-80D4-E4B096BF03CA}" destId="{142AF9BA-48D6-C244-83B4-0A219E38E665}" srcOrd="1" destOrd="0" presId="urn:microsoft.com/office/officeart/2005/8/layout/lProcess2"/>
    <dgm:cxn modelId="{68BEE8A7-6F20-3E41-B398-228B47F707AB}" srcId="{A7C267B5-FD16-EC4D-BE03-7A816628904A}" destId="{2217DA1D-3542-AC42-AD38-FAA4F0F28CB9}" srcOrd="4" destOrd="0" parTransId="{37C4C848-67FD-CD4F-B2D6-39510DC963F4}" sibTransId="{95437CCC-3217-334E-931F-ABBEAE829C02}"/>
    <dgm:cxn modelId="{F1D0B4E3-7F81-406F-A0BC-5047FA98EA43}" type="presOf" srcId="{6EE6BCA1-395C-2C41-A94C-2B1C65CC6957}" destId="{DF398D65-2F63-B04F-AE87-A5410379C0D1}" srcOrd="1" destOrd="0" presId="urn:microsoft.com/office/officeart/2005/8/layout/lProcess2"/>
    <dgm:cxn modelId="{7C40A848-E8DB-324E-AE22-C1EC5D9FA550}" srcId="{A7C267B5-FD16-EC4D-BE03-7A816628904A}" destId="{3EB526B4-1950-2E42-9ABF-0F6EDAAB74F2}" srcOrd="5" destOrd="0" parTransId="{8847416D-CFE9-5F46-B68B-05FB9605CD63}" sibTransId="{CB6A7E90-36E8-5543-9191-985D5ABCCC5E}"/>
    <dgm:cxn modelId="{DBDDF31C-07A5-44F8-84C7-E515A632FE7C}" type="presOf" srcId="{6146631F-BC49-1541-B0E7-845E36AA1622}" destId="{00FBA305-74BC-7F4E-BC9E-FD61B00BBA6F}" srcOrd="0" destOrd="0" presId="urn:microsoft.com/office/officeart/2005/8/layout/lProcess2"/>
    <dgm:cxn modelId="{99522C1E-E963-F74F-870B-050AAEA14314}" srcId="{A7C267B5-FD16-EC4D-BE03-7A816628904A}" destId="{5E5733B1-5C32-F547-80D4-E4B096BF03CA}" srcOrd="11" destOrd="0" parTransId="{6C8B81D9-D539-944F-9F99-348F98F04693}" sibTransId="{615BBBD0-734D-4747-A00F-1D891CEE927D}"/>
    <dgm:cxn modelId="{BBAF4BAA-938C-45E5-9D8E-D8FE9D36B91E}" type="presOf" srcId="{9CE8FCA8-CB9F-2747-B122-961D46DDC239}" destId="{3E6C10C5-9C28-3141-83E6-AC9495A44BCD}" srcOrd="0" destOrd="0" presId="urn:microsoft.com/office/officeart/2005/8/layout/lProcess2"/>
    <dgm:cxn modelId="{5BDC7B67-B22F-4980-B6B0-BB37343DEEA6}" type="presOf" srcId="{7E3E1381-781D-3A4C-A117-09FC9BEA0B8F}" destId="{F4B63804-F86C-D444-9867-981FA6D0D17C}" srcOrd="0" destOrd="0" presId="urn:microsoft.com/office/officeart/2005/8/layout/lProcess2"/>
    <dgm:cxn modelId="{8A81ACDE-790B-4638-8E14-9C4B726FD521}" type="presOf" srcId="{7E3E1381-781D-3A4C-A117-09FC9BEA0B8F}" destId="{6DAFFD6C-CFF2-814E-8CE7-38CFAE93500A}" srcOrd="1" destOrd="0" presId="urn:microsoft.com/office/officeart/2005/8/layout/lProcess2"/>
    <dgm:cxn modelId="{C90ED3C1-5FD2-4886-B3CC-89A261B797DB}" type="presOf" srcId="{9CE8FCA8-CB9F-2747-B122-961D46DDC239}" destId="{7DE6E0A0-22AC-9946-83E3-364B46CF0ED5}" srcOrd="1" destOrd="0" presId="urn:microsoft.com/office/officeart/2005/8/layout/lProcess2"/>
    <dgm:cxn modelId="{EAEC21B9-3C60-4C8F-B46F-460E6E858935}" type="presOf" srcId="{B627CFA2-6EFD-9043-B89A-CDED44F0F122}" destId="{666242C0-2B67-C84F-9357-74A02A7DA6FB}" srcOrd="1" destOrd="0" presId="urn:microsoft.com/office/officeart/2005/8/layout/lProcess2"/>
    <dgm:cxn modelId="{F9BCD0C8-C026-48BA-81F2-25B4EAE20697}" type="presOf" srcId="{7B35A379-D164-7646-B4D0-0CD073B9D4F5}" destId="{135D34E4-8F5F-2642-93E3-CA4FE37C3ABB}" srcOrd="0" destOrd="0" presId="urn:microsoft.com/office/officeart/2005/8/layout/lProcess2"/>
    <dgm:cxn modelId="{CBC5FD8E-2C31-41D1-BD64-EC91EDE1DF18}" type="presOf" srcId="{F85BBE7A-83B2-9147-83A4-9B5C716CDC57}" destId="{2B913851-3302-0042-A5AC-C152E90F0776}" srcOrd="0" destOrd="0" presId="urn:microsoft.com/office/officeart/2005/8/layout/lProcess2"/>
    <dgm:cxn modelId="{D3604D52-9120-4002-9CD5-A4FDE46A6BF2}" type="presOf" srcId="{6146631F-BC49-1541-B0E7-845E36AA1622}" destId="{7DB03529-566B-304D-8FD9-3BA50B1C657A}" srcOrd="1" destOrd="0" presId="urn:microsoft.com/office/officeart/2005/8/layout/lProcess2"/>
    <dgm:cxn modelId="{31309A93-BDBB-4A5D-9B13-76900B44A273}" type="presOf" srcId="{A7C267B5-FD16-EC4D-BE03-7A816628904A}" destId="{BBF17B63-3BF2-174D-8AB1-9AF04C0CF059}" srcOrd="0" destOrd="0" presId="urn:microsoft.com/office/officeart/2005/8/layout/lProcess2"/>
    <dgm:cxn modelId="{CD10E10E-D1C7-134F-B952-5AF52FC4E690}" srcId="{A7C267B5-FD16-EC4D-BE03-7A816628904A}" destId="{B627CFA2-6EFD-9043-B89A-CDED44F0F122}" srcOrd="2" destOrd="0" parTransId="{9317F3F0-6D5D-5445-8E8D-E3121F59934C}" sibTransId="{379C5149-0F22-EB49-B0AB-FEA569BAEBFA}"/>
    <dgm:cxn modelId="{49A3D346-C1DC-3C4E-91AE-E441EC48701A}" srcId="{A7C267B5-FD16-EC4D-BE03-7A816628904A}" destId="{6146631F-BC49-1541-B0E7-845E36AA1622}" srcOrd="0" destOrd="0" parTransId="{381F4946-B0BC-514A-9359-363B77F3A029}" sibTransId="{B8020DB6-C890-6143-8CCF-ED94BF3306C4}"/>
    <dgm:cxn modelId="{7169312E-8EAC-43E0-8817-003D4C2195A6}" type="presOf" srcId="{7B35A379-D164-7646-B4D0-0CD073B9D4F5}" destId="{708441A5-B6B4-1846-93D8-389FB7CF65C3}" srcOrd="1" destOrd="0" presId="urn:microsoft.com/office/officeart/2005/8/layout/lProcess2"/>
    <dgm:cxn modelId="{7058F0A8-DAE0-494F-A65C-99CE427F8E5C}" type="presOf" srcId="{F85BBE7A-83B2-9147-83A4-9B5C716CDC57}" destId="{1E03320F-9B91-E54E-9580-EC209097A101}" srcOrd="1" destOrd="0" presId="urn:microsoft.com/office/officeart/2005/8/layout/lProcess2"/>
    <dgm:cxn modelId="{BB71C470-C90A-4EE1-9DC1-9ACF8DFFB25F}" type="presParOf" srcId="{BBF17B63-3BF2-174D-8AB1-9AF04C0CF059}" destId="{03EC654D-9096-9847-B271-E9C1CBFF8C60}" srcOrd="0" destOrd="0" presId="urn:microsoft.com/office/officeart/2005/8/layout/lProcess2"/>
    <dgm:cxn modelId="{B4E5B2FD-B82D-47CE-9ACE-9116CB038EA6}" type="presParOf" srcId="{03EC654D-9096-9847-B271-E9C1CBFF8C60}" destId="{00FBA305-74BC-7F4E-BC9E-FD61B00BBA6F}" srcOrd="0" destOrd="0" presId="urn:microsoft.com/office/officeart/2005/8/layout/lProcess2"/>
    <dgm:cxn modelId="{78A6E825-0A6B-487D-A515-754721370B73}" type="presParOf" srcId="{03EC654D-9096-9847-B271-E9C1CBFF8C60}" destId="{7DB03529-566B-304D-8FD9-3BA50B1C657A}" srcOrd="1" destOrd="0" presId="urn:microsoft.com/office/officeart/2005/8/layout/lProcess2"/>
    <dgm:cxn modelId="{03ADA97E-DE52-493D-BEA5-B28D2D80E4E8}" type="presParOf" srcId="{03EC654D-9096-9847-B271-E9C1CBFF8C60}" destId="{81BCAE08-CFBC-FD4D-96A0-1EF62A7A341E}" srcOrd="2" destOrd="0" presId="urn:microsoft.com/office/officeart/2005/8/layout/lProcess2"/>
    <dgm:cxn modelId="{3597A0A2-4908-454F-BA44-5B28900A88BC}" type="presParOf" srcId="{81BCAE08-CFBC-FD4D-96A0-1EF62A7A341E}" destId="{5C2F4CD6-98C3-E044-BD92-F82D64E74875}" srcOrd="0" destOrd="0" presId="urn:microsoft.com/office/officeart/2005/8/layout/lProcess2"/>
    <dgm:cxn modelId="{5279B2BA-068E-48B2-952C-AD29BB0AE9C6}" type="presParOf" srcId="{BBF17B63-3BF2-174D-8AB1-9AF04C0CF059}" destId="{3C207D86-8E3B-2743-A110-E4274B934E08}" srcOrd="1" destOrd="0" presId="urn:microsoft.com/office/officeart/2005/8/layout/lProcess2"/>
    <dgm:cxn modelId="{986B9E3A-A239-4136-B847-05B5135ABCB0}" type="presParOf" srcId="{BBF17B63-3BF2-174D-8AB1-9AF04C0CF059}" destId="{9B3CC930-9098-364A-8045-813A6ED369A9}" srcOrd="2" destOrd="0" presId="urn:microsoft.com/office/officeart/2005/8/layout/lProcess2"/>
    <dgm:cxn modelId="{797742CD-75AF-4635-B661-96F5DB64535A}" type="presParOf" srcId="{9B3CC930-9098-364A-8045-813A6ED369A9}" destId="{2B913851-3302-0042-A5AC-C152E90F0776}" srcOrd="0" destOrd="0" presId="urn:microsoft.com/office/officeart/2005/8/layout/lProcess2"/>
    <dgm:cxn modelId="{E864B2AC-12CD-4CA1-AD36-BC575087E7F2}" type="presParOf" srcId="{9B3CC930-9098-364A-8045-813A6ED369A9}" destId="{1E03320F-9B91-E54E-9580-EC209097A101}" srcOrd="1" destOrd="0" presId="urn:microsoft.com/office/officeart/2005/8/layout/lProcess2"/>
    <dgm:cxn modelId="{D7C5FF22-A51E-4EC7-B131-497ADA7293E2}" type="presParOf" srcId="{9B3CC930-9098-364A-8045-813A6ED369A9}" destId="{190FEC3F-DDA5-F042-B513-4756BDB6A57D}" srcOrd="2" destOrd="0" presId="urn:microsoft.com/office/officeart/2005/8/layout/lProcess2"/>
    <dgm:cxn modelId="{B02AB95F-33CD-413B-A89D-EA0F36717D70}" type="presParOf" srcId="{190FEC3F-DDA5-F042-B513-4756BDB6A57D}" destId="{B6ADD173-0524-5649-9EE5-E728FC9915EA}" srcOrd="0" destOrd="0" presId="urn:microsoft.com/office/officeart/2005/8/layout/lProcess2"/>
    <dgm:cxn modelId="{CC6BDB99-5844-438C-A028-AD7B2D2518F0}" type="presParOf" srcId="{BBF17B63-3BF2-174D-8AB1-9AF04C0CF059}" destId="{06F999D6-9BA7-CA43-BE0C-A2FA80838AC8}" srcOrd="3" destOrd="0" presId="urn:microsoft.com/office/officeart/2005/8/layout/lProcess2"/>
    <dgm:cxn modelId="{72FD611C-013C-40DB-A823-314CA3213D8B}" type="presParOf" srcId="{BBF17B63-3BF2-174D-8AB1-9AF04C0CF059}" destId="{E485D561-5C41-BA4C-B9AA-29CE8B45CC3D}" srcOrd="4" destOrd="0" presId="urn:microsoft.com/office/officeart/2005/8/layout/lProcess2"/>
    <dgm:cxn modelId="{C24D1573-E3B0-408D-87F1-7BA0AC2E50F1}" type="presParOf" srcId="{E485D561-5C41-BA4C-B9AA-29CE8B45CC3D}" destId="{C26422DA-6947-BC43-87C9-7E7608D9BAE0}" srcOrd="0" destOrd="0" presId="urn:microsoft.com/office/officeart/2005/8/layout/lProcess2"/>
    <dgm:cxn modelId="{2D7B50E2-D6D9-419A-8F85-8BB4EB75B41A}" type="presParOf" srcId="{E485D561-5C41-BA4C-B9AA-29CE8B45CC3D}" destId="{666242C0-2B67-C84F-9357-74A02A7DA6FB}" srcOrd="1" destOrd="0" presId="urn:microsoft.com/office/officeart/2005/8/layout/lProcess2"/>
    <dgm:cxn modelId="{A59FACAF-86A6-48F5-8E87-1C5D65820BB5}" type="presParOf" srcId="{E485D561-5C41-BA4C-B9AA-29CE8B45CC3D}" destId="{200FCBE8-40A5-F641-96FD-B1D44D48CE89}" srcOrd="2" destOrd="0" presId="urn:microsoft.com/office/officeart/2005/8/layout/lProcess2"/>
    <dgm:cxn modelId="{570E6A49-7D8B-4D37-8883-571A1610650A}" type="presParOf" srcId="{200FCBE8-40A5-F641-96FD-B1D44D48CE89}" destId="{38EAAD9D-0088-6347-9EE0-637F1C3C4FF3}" srcOrd="0" destOrd="0" presId="urn:microsoft.com/office/officeart/2005/8/layout/lProcess2"/>
    <dgm:cxn modelId="{8BE39813-41ED-476A-B668-8126AFE075CC}" type="presParOf" srcId="{BBF17B63-3BF2-174D-8AB1-9AF04C0CF059}" destId="{DD3719F5-DD7C-8843-914A-A64E20769124}" srcOrd="5" destOrd="0" presId="urn:microsoft.com/office/officeart/2005/8/layout/lProcess2"/>
    <dgm:cxn modelId="{AE750B9E-3CF0-4A4B-B3DA-5ACCD9061CFD}" type="presParOf" srcId="{BBF17B63-3BF2-174D-8AB1-9AF04C0CF059}" destId="{4466316D-7A4A-6542-961F-EA2FC4F7E2C8}" srcOrd="6" destOrd="0" presId="urn:microsoft.com/office/officeart/2005/8/layout/lProcess2"/>
    <dgm:cxn modelId="{A2245E24-610C-4243-BDBE-BF47C2C0641B}" type="presParOf" srcId="{4466316D-7A4A-6542-961F-EA2FC4F7E2C8}" destId="{135D34E4-8F5F-2642-93E3-CA4FE37C3ABB}" srcOrd="0" destOrd="0" presId="urn:microsoft.com/office/officeart/2005/8/layout/lProcess2"/>
    <dgm:cxn modelId="{E009D08E-189D-4FC1-8020-46042B3C4137}" type="presParOf" srcId="{4466316D-7A4A-6542-961F-EA2FC4F7E2C8}" destId="{708441A5-B6B4-1846-93D8-389FB7CF65C3}" srcOrd="1" destOrd="0" presId="urn:microsoft.com/office/officeart/2005/8/layout/lProcess2"/>
    <dgm:cxn modelId="{CC8C4308-C5D7-48B5-8195-CAB20AFE078B}" type="presParOf" srcId="{4466316D-7A4A-6542-961F-EA2FC4F7E2C8}" destId="{60A64CCC-9E6B-B74F-B1BA-8DF2ED1721E7}" srcOrd="2" destOrd="0" presId="urn:microsoft.com/office/officeart/2005/8/layout/lProcess2"/>
    <dgm:cxn modelId="{7DF7FF1F-B752-4EDA-961C-94A072C5EA23}" type="presParOf" srcId="{60A64CCC-9E6B-B74F-B1BA-8DF2ED1721E7}" destId="{5F1F0BA5-5CB8-CF4C-BA9D-45031E2979A6}" srcOrd="0" destOrd="0" presId="urn:microsoft.com/office/officeart/2005/8/layout/lProcess2"/>
    <dgm:cxn modelId="{A73FF19F-D99B-4ABA-908A-16F2F867DA03}" type="presParOf" srcId="{BBF17B63-3BF2-174D-8AB1-9AF04C0CF059}" destId="{FE933EF1-382B-6E43-9DDB-F75CE805AFA9}" srcOrd="7" destOrd="0" presId="urn:microsoft.com/office/officeart/2005/8/layout/lProcess2"/>
    <dgm:cxn modelId="{64103A2D-5B91-4E40-8D12-1EBEF8B0568B}" type="presParOf" srcId="{BBF17B63-3BF2-174D-8AB1-9AF04C0CF059}" destId="{C6A93412-B804-D149-B144-DD0A15BEC34E}" srcOrd="8" destOrd="0" presId="urn:microsoft.com/office/officeart/2005/8/layout/lProcess2"/>
    <dgm:cxn modelId="{70CDDD38-DCD3-4040-9A6F-F19995737083}" type="presParOf" srcId="{C6A93412-B804-D149-B144-DD0A15BEC34E}" destId="{7C44460D-BEE2-2149-991B-7339F8B0FE66}" srcOrd="0" destOrd="0" presId="urn:microsoft.com/office/officeart/2005/8/layout/lProcess2"/>
    <dgm:cxn modelId="{8F50230B-2221-4C89-AF40-64D24B2CD180}" type="presParOf" srcId="{C6A93412-B804-D149-B144-DD0A15BEC34E}" destId="{CADB7F9A-BDE1-5C46-82F6-BBFB1C01C599}" srcOrd="1" destOrd="0" presId="urn:microsoft.com/office/officeart/2005/8/layout/lProcess2"/>
    <dgm:cxn modelId="{44906D5C-AC42-4A51-9473-E93C48AAE5F8}" type="presParOf" srcId="{C6A93412-B804-D149-B144-DD0A15BEC34E}" destId="{80FBAC99-FAA1-5A4F-BCAF-9026B0761BE9}" srcOrd="2" destOrd="0" presId="urn:microsoft.com/office/officeart/2005/8/layout/lProcess2"/>
    <dgm:cxn modelId="{9267EF1D-FE0D-474C-A1D3-821DCC3B6D3B}" type="presParOf" srcId="{80FBAC99-FAA1-5A4F-BCAF-9026B0761BE9}" destId="{32C31C64-1966-B84E-90A6-E244BCB44DCB}" srcOrd="0" destOrd="0" presId="urn:microsoft.com/office/officeart/2005/8/layout/lProcess2"/>
    <dgm:cxn modelId="{E36E7B28-D499-40EB-8B9E-D9B9288B3352}" type="presParOf" srcId="{BBF17B63-3BF2-174D-8AB1-9AF04C0CF059}" destId="{9075DD0E-5FD7-8E4A-9489-19477DF90F58}" srcOrd="9" destOrd="0" presId="urn:microsoft.com/office/officeart/2005/8/layout/lProcess2"/>
    <dgm:cxn modelId="{09B894AD-AE89-4AF5-90B7-0D77590D70CB}" type="presParOf" srcId="{BBF17B63-3BF2-174D-8AB1-9AF04C0CF059}" destId="{C7C24589-43EA-2D40-9B38-C5714AFC0C06}" srcOrd="10" destOrd="0" presId="urn:microsoft.com/office/officeart/2005/8/layout/lProcess2"/>
    <dgm:cxn modelId="{A451A01D-1C8C-4AFE-A6F3-7E75B9723190}" type="presParOf" srcId="{C7C24589-43EA-2D40-9B38-C5714AFC0C06}" destId="{942BBB57-CCE6-8547-B3C4-132899857AAC}" srcOrd="0" destOrd="0" presId="urn:microsoft.com/office/officeart/2005/8/layout/lProcess2"/>
    <dgm:cxn modelId="{0289118D-7375-4622-AD4A-84703F63C627}" type="presParOf" srcId="{C7C24589-43EA-2D40-9B38-C5714AFC0C06}" destId="{F02398FC-C6C3-F644-9874-39CCD898C8E5}" srcOrd="1" destOrd="0" presId="urn:microsoft.com/office/officeart/2005/8/layout/lProcess2"/>
    <dgm:cxn modelId="{27703F23-453B-4FCD-9316-09724A4B4384}" type="presParOf" srcId="{C7C24589-43EA-2D40-9B38-C5714AFC0C06}" destId="{722C2ABE-BD2D-5143-9276-42D79AC89709}" srcOrd="2" destOrd="0" presId="urn:microsoft.com/office/officeart/2005/8/layout/lProcess2"/>
    <dgm:cxn modelId="{E6977DA0-7F67-4C69-9837-0104B1F26595}" type="presParOf" srcId="{722C2ABE-BD2D-5143-9276-42D79AC89709}" destId="{03275F9D-62C6-5245-B5E8-DBE43F7D26F1}" srcOrd="0" destOrd="0" presId="urn:microsoft.com/office/officeart/2005/8/layout/lProcess2"/>
    <dgm:cxn modelId="{A62C8735-562E-4643-9B0E-6177306C2A03}" type="presParOf" srcId="{BBF17B63-3BF2-174D-8AB1-9AF04C0CF059}" destId="{1A044BA2-AABA-A141-9BF7-060CD0B52DF4}" srcOrd="11" destOrd="0" presId="urn:microsoft.com/office/officeart/2005/8/layout/lProcess2"/>
    <dgm:cxn modelId="{965AEDA8-D44F-4A39-8C3B-EFAFBEE73EB8}" type="presParOf" srcId="{BBF17B63-3BF2-174D-8AB1-9AF04C0CF059}" destId="{5BF2AB6B-7AD1-FF4B-8BD4-C47E88FF6377}" srcOrd="12" destOrd="0" presId="urn:microsoft.com/office/officeart/2005/8/layout/lProcess2"/>
    <dgm:cxn modelId="{EA5D3044-D9FF-48C0-83BC-3569F02E8A24}" type="presParOf" srcId="{5BF2AB6B-7AD1-FF4B-8BD4-C47E88FF6377}" destId="{F75F8247-6329-AF41-A0B6-DF3F6C3A0DFE}" srcOrd="0" destOrd="0" presId="urn:microsoft.com/office/officeart/2005/8/layout/lProcess2"/>
    <dgm:cxn modelId="{4DF6B93E-A5E1-4F28-A554-3A6CBDA4530E}" type="presParOf" srcId="{5BF2AB6B-7AD1-FF4B-8BD4-C47E88FF6377}" destId="{306A5D7F-EE3A-5F44-9BFE-03BD2E24D3DD}" srcOrd="1" destOrd="0" presId="urn:microsoft.com/office/officeart/2005/8/layout/lProcess2"/>
    <dgm:cxn modelId="{D1EFCEAC-0936-4D06-ACF3-6F58C8F3EA58}" type="presParOf" srcId="{5BF2AB6B-7AD1-FF4B-8BD4-C47E88FF6377}" destId="{3C996D09-CA05-1A4F-B3BA-78ECAAB5CE2A}" srcOrd="2" destOrd="0" presId="urn:microsoft.com/office/officeart/2005/8/layout/lProcess2"/>
    <dgm:cxn modelId="{E46943A1-A613-4A43-94AA-860AE32C7F41}" type="presParOf" srcId="{3C996D09-CA05-1A4F-B3BA-78ECAAB5CE2A}" destId="{2FD32F5B-ED71-D440-96D5-69730678F195}" srcOrd="0" destOrd="0" presId="urn:microsoft.com/office/officeart/2005/8/layout/lProcess2"/>
    <dgm:cxn modelId="{3F693609-35E2-4114-A3A4-97049BA41568}" type="presParOf" srcId="{BBF17B63-3BF2-174D-8AB1-9AF04C0CF059}" destId="{417C200B-9B55-EC4B-9E16-3A2764173639}" srcOrd="13" destOrd="0" presId="urn:microsoft.com/office/officeart/2005/8/layout/lProcess2"/>
    <dgm:cxn modelId="{573FE825-C185-4AEE-8162-716E14E55DFA}" type="presParOf" srcId="{BBF17B63-3BF2-174D-8AB1-9AF04C0CF059}" destId="{366C2D7F-4490-3646-97D4-8A8666CA1B88}" srcOrd="14" destOrd="0" presId="urn:microsoft.com/office/officeart/2005/8/layout/lProcess2"/>
    <dgm:cxn modelId="{88A400D4-DE29-4998-92C8-5E10025500DA}" type="presParOf" srcId="{366C2D7F-4490-3646-97D4-8A8666CA1B88}" destId="{F4B63804-F86C-D444-9867-981FA6D0D17C}" srcOrd="0" destOrd="0" presId="urn:microsoft.com/office/officeart/2005/8/layout/lProcess2"/>
    <dgm:cxn modelId="{3018138B-27D6-451E-9553-98F584472FD3}" type="presParOf" srcId="{366C2D7F-4490-3646-97D4-8A8666CA1B88}" destId="{6DAFFD6C-CFF2-814E-8CE7-38CFAE93500A}" srcOrd="1" destOrd="0" presId="urn:microsoft.com/office/officeart/2005/8/layout/lProcess2"/>
    <dgm:cxn modelId="{49737AEA-05DD-45C7-9FDE-5AE0715F04C7}" type="presParOf" srcId="{366C2D7F-4490-3646-97D4-8A8666CA1B88}" destId="{9221A9FA-5F24-DA4A-9A69-2087AFAAA629}" srcOrd="2" destOrd="0" presId="urn:microsoft.com/office/officeart/2005/8/layout/lProcess2"/>
    <dgm:cxn modelId="{AF9A4CBE-B8AA-4EAE-9651-D0D1C4F00534}" type="presParOf" srcId="{9221A9FA-5F24-DA4A-9A69-2087AFAAA629}" destId="{642DD55C-04F9-6249-9B23-F8F01B0EBBEE}" srcOrd="0" destOrd="0" presId="urn:microsoft.com/office/officeart/2005/8/layout/lProcess2"/>
    <dgm:cxn modelId="{FF54419F-9EA9-4CB2-B0FF-71D070D97D60}" type="presParOf" srcId="{BBF17B63-3BF2-174D-8AB1-9AF04C0CF059}" destId="{FC3EE7A7-3C5C-984A-8882-CA0547F7C3B7}" srcOrd="15" destOrd="0" presId="urn:microsoft.com/office/officeart/2005/8/layout/lProcess2"/>
    <dgm:cxn modelId="{40258AB3-A51B-4D1A-A174-E5B74521DF42}" type="presParOf" srcId="{BBF17B63-3BF2-174D-8AB1-9AF04C0CF059}" destId="{1F5E0D09-E314-624E-BF28-186C63740287}" srcOrd="16" destOrd="0" presId="urn:microsoft.com/office/officeart/2005/8/layout/lProcess2"/>
    <dgm:cxn modelId="{8C51AB06-8FAE-49BB-95A5-F3D5104A918D}" type="presParOf" srcId="{1F5E0D09-E314-624E-BF28-186C63740287}" destId="{B2813B82-924A-8A43-A09C-5AC3C4F3C0A5}" srcOrd="0" destOrd="0" presId="urn:microsoft.com/office/officeart/2005/8/layout/lProcess2"/>
    <dgm:cxn modelId="{C5C2047A-8DEB-4037-A97C-2BE333A24036}" type="presParOf" srcId="{1F5E0D09-E314-624E-BF28-186C63740287}" destId="{578F9CDA-59C1-594E-8CEA-04D03423340B}" srcOrd="1" destOrd="0" presId="urn:microsoft.com/office/officeart/2005/8/layout/lProcess2"/>
    <dgm:cxn modelId="{A04DE21D-7A83-4C5C-B11D-ECF7C107EF75}" type="presParOf" srcId="{1F5E0D09-E314-624E-BF28-186C63740287}" destId="{060F3A4C-A769-EB48-B900-F0C935A53580}" srcOrd="2" destOrd="0" presId="urn:microsoft.com/office/officeart/2005/8/layout/lProcess2"/>
    <dgm:cxn modelId="{323E25AC-292E-43AF-9EE9-F7546D1A6B08}" type="presParOf" srcId="{060F3A4C-A769-EB48-B900-F0C935A53580}" destId="{3D83258C-14B0-5644-B85B-E3F72D659458}" srcOrd="0" destOrd="0" presId="urn:microsoft.com/office/officeart/2005/8/layout/lProcess2"/>
    <dgm:cxn modelId="{723A39BA-793A-4326-8037-72467914CA46}" type="presParOf" srcId="{BBF17B63-3BF2-174D-8AB1-9AF04C0CF059}" destId="{D7E19416-A66C-434B-834A-12A289659EBC}" srcOrd="17" destOrd="0" presId="urn:microsoft.com/office/officeart/2005/8/layout/lProcess2"/>
    <dgm:cxn modelId="{B9BD9D71-316A-4495-A4D6-04C03074060B}" type="presParOf" srcId="{BBF17B63-3BF2-174D-8AB1-9AF04C0CF059}" destId="{A3761049-88BB-A649-9CBC-FF55F59113EA}" srcOrd="18" destOrd="0" presId="urn:microsoft.com/office/officeart/2005/8/layout/lProcess2"/>
    <dgm:cxn modelId="{12F2C768-506D-470E-9150-DE9B7E6EAB76}" type="presParOf" srcId="{A3761049-88BB-A649-9CBC-FF55F59113EA}" destId="{61AA168F-98C6-234F-8DFB-D9DD19324872}" srcOrd="0" destOrd="0" presId="urn:microsoft.com/office/officeart/2005/8/layout/lProcess2"/>
    <dgm:cxn modelId="{4AF7A782-D7D6-48EF-BB20-FC138C92ECBD}" type="presParOf" srcId="{A3761049-88BB-A649-9CBC-FF55F59113EA}" destId="{DF398D65-2F63-B04F-AE87-A5410379C0D1}" srcOrd="1" destOrd="0" presId="urn:microsoft.com/office/officeart/2005/8/layout/lProcess2"/>
    <dgm:cxn modelId="{AB8498E9-F61C-4428-8984-1510F36FB373}" type="presParOf" srcId="{A3761049-88BB-A649-9CBC-FF55F59113EA}" destId="{F38735EA-8E4D-4D40-9142-F3A66BE14630}" srcOrd="2" destOrd="0" presId="urn:microsoft.com/office/officeart/2005/8/layout/lProcess2"/>
    <dgm:cxn modelId="{E1CE6813-CD2A-4AA9-8886-544FA113B0E1}" type="presParOf" srcId="{F38735EA-8E4D-4D40-9142-F3A66BE14630}" destId="{C90C5A5C-E27B-A749-80FC-EF27966405B4}" srcOrd="0" destOrd="0" presId="urn:microsoft.com/office/officeart/2005/8/layout/lProcess2"/>
    <dgm:cxn modelId="{8878388D-9376-4038-829A-BCA2C37E10F8}" type="presParOf" srcId="{BBF17B63-3BF2-174D-8AB1-9AF04C0CF059}" destId="{A7DE0E02-F617-DA44-BE15-D3DFB0A65540}" srcOrd="19" destOrd="0" presId="urn:microsoft.com/office/officeart/2005/8/layout/lProcess2"/>
    <dgm:cxn modelId="{47A58D0C-61E5-47AE-B246-F8C395FAD4A6}" type="presParOf" srcId="{BBF17B63-3BF2-174D-8AB1-9AF04C0CF059}" destId="{76D23BF6-D262-C74A-9FB6-A69911D1B852}" srcOrd="20" destOrd="0" presId="urn:microsoft.com/office/officeart/2005/8/layout/lProcess2"/>
    <dgm:cxn modelId="{3DA2DE6A-DAE2-40C5-A4CF-9D2DF15946DE}" type="presParOf" srcId="{76D23BF6-D262-C74A-9FB6-A69911D1B852}" destId="{3E6C10C5-9C28-3141-83E6-AC9495A44BCD}" srcOrd="0" destOrd="0" presId="urn:microsoft.com/office/officeart/2005/8/layout/lProcess2"/>
    <dgm:cxn modelId="{C2EED58D-78C9-4AF9-A512-2C6301843FEA}" type="presParOf" srcId="{76D23BF6-D262-C74A-9FB6-A69911D1B852}" destId="{7DE6E0A0-22AC-9946-83E3-364B46CF0ED5}" srcOrd="1" destOrd="0" presId="urn:microsoft.com/office/officeart/2005/8/layout/lProcess2"/>
    <dgm:cxn modelId="{9E546F10-D561-4D0C-A41A-B2AAC286C768}" type="presParOf" srcId="{76D23BF6-D262-C74A-9FB6-A69911D1B852}" destId="{F16E8C74-5723-724A-BA36-811EF6F46458}" srcOrd="2" destOrd="0" presId="urn:microsoft.com/office/officeart/2005/8/layout/lProcess2"/>
    <dgm:cxn modelId="{3CC19462-4FD6-4F70-B074-4695E6747815}" type="presParOf" srcId="{F16E8C74-5723-724A-BA36-811EF6F46458}" destId="{DAB529A9-1230-7E45-93EE-973BEE1C8AC3}" srcOrd="0" destOrd="0" presId="urn:microsoft.com/office/officeart/2005/8/layout/lProcess2"/>
    <dgm:cxn modelId="{54518493-1814-49C4-86B9-B7481E38073A}" type="presParOf" srcId="{BBF17B63-3BF2-174D-8AB1-9AF04C0CF059}" destId="{12849CDB-74C8-0D45-977A-B9D9082D71A1}" srcOrd="21" destOrd="0" presId="urn:microsoft.com/office/officeart/2005/8/layout/lProcess2"/>
    <dgm:cxn modelId="{162EA7FC-8250-469A-8576-F9EB29362BB3}" type="presParOf" srcId="{BBF17B63-3BF2-174D-8AB1-9AF04C0CF059}" destId="{CBF9F6B5-7315-4240-A571-31B25B8D9F93}" srcOrd="22" destOrd="0" presId="urn:microsoft.com/office/officeart/2005/8/layout/lProcess2"/>
    <dgm:cxn modelId="{37EB97C6-3A94-498E-9C05-C27601C04093}" type="presParOf" srcId="{CBF9F6B5-7315-4240-A571-31B25B8D9F93}" destId="{5698ACED-139F-2045-B418-094D89CA2898}" srcOrd="0" destOrd="0" presId="urn:microsoft.com/office/officeart/2005/8/layout/lProcess2"/>
    <dgm:cxn modelId="{1C783C18-AAA9-4436-BFAA-160AE8DD97AD}" type="presParOf" srcId="{CBF9F6B5-7315-4240-A571-31B25B8D9F93}" destId="{142AF9BA-48D6-C244-83B4-0A219E38E665}" srcOrd="1" destOrd="0" presId="urn:microsoft.com/office/officeart/2005/8/layout/lProcess2"/>
    <dgm:cxn modelId="{5904CD55-D176-4C0C-B047-D6F9242CF714}" type="presParOf" srcId="{CBF9F6B5-7315-4240-A571-31B25B8D9F93}" destId="{42D93733-D08D-BB4C-A1F4-667D4EC7A873}" srcOrd="2" destOrd="0" presId="urn:microsoft.com/office/officeart/2005/8/layout/lProcess2"/>
    <dgm:cxn modelId="{9B2E5BC4-5272-464E-9F83-08DBA803639C}" type="presParOf" srcId="{42D93733-D08D-BB4C-A1F4-667D4EC7A873}" destId="{46C43033-01C5-BC44-AA21-8CC8FA4EF26E}"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5F8ABD30-E130-4C32-93EE-A682031D41CB}" type="presOf" srcId="{7FCBCAD3-0648-EF4B-BF3F-9721FBA294B5}" destId="{8A45AC82-EEC1-C240-BFED-02DCE67F0A95}" srcOrd="0" destOrd="0" presId="urn:microsoft.com/office/officeart/2005/8/layout/chevron1"/>
    <dgm:cxn modelId="{E4FD4153-034C-42A0-AB6B-C033A9A8FD83}" type="presOf" srcId="{93CBD2CF-5C31-8A44-BEC5-0168B48A3A6F}" destId="{5F932FCC-4439-4744-9BE5-98304E29846B}" srcOrd="0" destOrd="0" presId="urn:microsoft.com/office/officeart/2005/8/layout/chevron1"/>
    <dgm:cxn modelId="{DE48E0FA-C09C-410F-B98A-244912BD9947}" type="presOf" srcId="{CB0C90F6-C99A-8F4B-A664-E2F0F8EF47C6}" destId="{A76C78DF-6720-4A43-8342-C4D7C307CB79}" srcOrd="0" destOrd="0" presId="urn:microsoft.com/office/officeart/2005/8/layout/chevron1"/>
    <dgm:cxn modelId="{119FC26A-170E-5148-8A61-A5112D6F792C}" srcId="{7FCBCAD3-0648-EF4B-BF3F-9721FBA294B5}" destId="{CB0C90F6-C99A-8F4B-A664-E2F0F8EF47C6}" srcOrd="0" destOrd="0" parTransId="{98787DBD-6459-BC42-BAC6-19DBE8DBCB36}" sibTransId="{846F1A26-17D5-2246-83D0-BF23A634AD89}"/>
    <dgm:cxn modelId="{E19A4688-1D2E-495C-BD1E-253A523F74F2}" type="presOf" srcId="{33ED1F80-984B-A345-ADC0-9630C5C95148}" destId="{71B081E3-B866-C940-9539-EDA829B14E20}"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29694163-1CFD-1248-A792-54E26FDD6A37}" srcId="{7FCBCAD3-0648-EF4B-BF3F-9721FBA294B5}" destId="{33ED1F80-984B-A345-ADC0-9630C5C95148}" srcOrd="5" destOrd="0" parTransId="{6F085EE2-3BCF-3948-B9F2-1AB96896B802}" sibTransId="{60FA0114-AF5C-034D-8D28-C289C572DD58}"/>
    <dgm:cxn modelId="{F3B1DA78-2647-49CF-BD4E-6B5616DDC110}" type="presOf" srcId="{70E0FF63-93E9-3C43-8450-348A0603E5BC}" destId="{28BD943A-56F3-2E40-AAA9-C50EBB08F6D4}"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D2AB2B6D-48FC-427C-A669-FD7CFD61532B}" type="presOf" srcId="{9366CABB-454A-DF45-A42A-B462D6AB2344}" destId="{BC2F2DEB-BC5A-5B4F-9F23-B8FF3607950D}" srcOrd="0" destOrd="0" presId="urn:microsoft.com/office/officeart/2005/8/layout/chevron1"/>
    <dgm:cxn modelId="{9BC12147-C8E6-2A47-975E-DC45D2BA4AE6}" srcId="{7FCBCAD3-0648-EF4B-BF3F-9721FBA294B5}" destId="{70E0FF63-93E9-3C43-8450-348A0603E5BC}" srcOrd="2" destOrd="0" parTransId="{96393AA3-FD0E-7540-B03C-9CB5C57DC3B2}" sibTransId="{CC82092E-03D7-2C42-BAA1-7497CB97780F}"/>
    <dgm:cxn modelId="{B55EE3DF-8036-0A43-AA45-C79A6A7BE008}" srcId="{7FCBCAD3-0648-EF4B-BF3F-9721FBA294B5}" destId="{D5379158-3327-1E41-AE17-56C52AD92682}" srcOrd="3" destOrd="0" parTransId="{F8EEDC39-AA5E-7E4E-A9E1-B822C75DD465}" sibTransId="{0744B852-7C2A-2F49-9F9A-DC8E94BE9F80}"/>
    <dgm:cxn modelId="{C1AFDF00-D320-49E8-BDED-55936C07AE22}" type="presOf" srcId="{7E5007F2-E33B-B441-8D56-83A44D7504DA}" destId="{9E7D9B46-CE06-384A-A848-0AD8A3C68BCA}" srcOrd="0" destOrd="0" presId="urn:microsoft.com/office/officeart/2005/8/layout/chevron1"/>
    <dgm:cxn modelId="{3D7F1AE5-72CF-40D9-B0C5-F84B031732BE}" type="presOf" srcId="{D5379158-3327-1E41-AE17-56C52AD92682}" destId="{6C0301AB-BB41-9E45-A0A9-E988787F98E9}" srcOrd="0" destOrd="0" presId="urn:microsoft.com/office/officeart/2005/8/layout/chevron1"/>
    <dgm:cxn modelId="{CC5C3685-5FD4-9042-81EE-7B4580060E96}" srcId="{7FCBCAD3-0648-EF4B-BF3F-9721FBA294B5}" destId="{9366CABB-454A-DF45-A42A-B462D6AB2344}" srcOrd="1" destOrd="0" parTransId="{289F5784-60B0-FA43-B7E4-CE078C722B19}" sibTransId="{32268D21-DB24-6340-8BCB-4A3A339CECBF}"/>
    <dgm:cxn modelId="{63F5FDF0-08D5-40D3-9203-F255FA00556C}" type="presParOf" srcId="{8A45AC82-EEC1-C240-BFED-02DCE67F0A95}" destId="{A76C78DF-6720-4A43-8342-C4D7C307CB79}" srcOrd="0" destOrd="0" presId="urn:microsoft.com/office/officeart/2005/8/layout/chevron1"/>
    <dgm:cxn modelId="{EB5755FE-47BA-4E96-84A1-0F43E51E2E56}" type="presParOf" srcId="{8A45AC82-EEC1-C240-BFED-02DCE67F0A95}" destId="{D0E12253-2B00-714C-A88A-9A4458E31DC2}" srcOrd="1" destOrd="0" presId="urn:microsoft.com/office/officeart/2005/8/layout/chevron1"/>
    <dgm:cxn modelId="{A482D0F8-B32D-4BEA-9C04-EE181E75D0FC}" type="presParOf" srcId="{8A45AC82-EEC1-C240-BFED-02DCE67F0A95}" destId="{BC2F2DEB-BC5A-5B4F-9F23-B8FF3607950D}" srcOrd="2" destOrd="0" presId="urn:microsoft.com/office/officeart/2005/8/layout/chevron1"/>
    <dgm:cxn modelId="{36759B50-5A87-4B72-9650-C3FAE0C93D7C}" type="presParOf" srcId="{8A45AC82-EEC1-C240-BFED-02DCE67F0A95}" destId="{9450F035-7A65-5E48-86AA-A49C7F5AF71A}" srcOrd="3" destOrd="0" presId="urn:microsoft.com/office/officeart/2005/8/layout/chevron1"/>
    <dgm:cxn modelId="{56347D34-E1C3-4462-9675-26C6CBC415B8}" type="presParOf" srcId="{8A45AC82-EEC1-C240-BFED-02DCE67F0A95}" destId="{28BD943A-56F3-2E40-AAA9-C50EBB08F6D4}" srcOrd="4" destOrd="0" presId="urn:microsoft.com/office/officeart/2005/8/layout/chevron1"/>
    <dgm:cxn modelId="{0A77722B-65F7-40EA-95FA-8F07FD9CE5D7}" type="presParOf" srcId="{8A45AC82-EEC1-C240-BFED-02DCE67F0A95}" destId="{0B0DE6CF-625C-5F40-865F-0E7051DED8CE}" srcOrd="5" destOrd="0" presId="urn:microsoft.com/office/officeart/2005/8/layout/chevron1"/>
    <dgm:cxn modelId="{329DC5FC-1B94-427E-91BD-6F281A7F82BE}" type="presParOf" srcId="{8A45AC82-EEC1-C240-BFED-02DCE67F0A95}" destId="{6C0301AB-BB41-9E45-A0A9-E988787F98E9}" srcOrd="6" destOrd="0" presId="urn:microsoft.com/office/officeart/2005/8/layout/chevron1"/>
    <dgm:cxn modelId="{1F77BAF3-F941-400F-9A41-BD76025DFD15}" type="presParOf" srcId="{8A45AC82-EEC1-C240-BFED-02DCE67F0A95}" destId="{50CE606A-53D6-374A-B851-BFF4A4262343}" srcOrd="7" destOrd="0" presId="urn:microsoft.com/office/officeart/2005/8/layout/chevron1"/>
    <dgm:cxn modelId="{7993DEE8-AB0B-4E2E-AC5C-B1D3B0106762}" type="presParOf" srcId="{8A45AC82-EEC1-C240-BFED-02DCE67F0A95}" destId="{9E7D9B46-CE06-384A-A848-0AD8A3C68BCA}" srcOrd="8" destOrd="0" presId="urn:microsoft.com/office/officeart/2005/8/layout/chevron1"/>
    <dgm:cxn modelId="{CC4352A1-670A-4298-BFCD-A00128B4764D}" type="presParOf" srcId="{8A45AC82-EEC1-C240-BFED-02DCE67F0A95}" destId="{FD804444-1D89-6645-AACA-FF6EE53B822B}" srcOrd="9" destOrd="0" presId="urn:microsoft.com/office/officeart/2005/8/layout/chevron1"/>
    <dgm:cxn modelId="{D1BFBD61-F2D8-46F3-AED3-079AEC3F498C}" type="presParOf" srcId="{8A45AC82-EEC1-C240-BFED-02DCE67F0A95}" destId="{71B081E3-B866-C940-9539-EDA829B14E20}" srcOrd="10" destOrd="0" presId="urn:microsoft.com/office/officeart/2005/8/layout/chevron1"/>
    <dgm:cxn modelId="{55D4CA23-9D45-446D-AFAA-18EA2F94FE04}" type="presParOf" srcId="{8A45AC82-EEC1-C240-BFED-02DCE67F0A95}" destId="{CE842FF6-A422-224E-9965-D0C60EBD6EAC}" srcOrd="11" destOrd="0" presId="urn:microsoft.com/office/officeart/2005/8/layout/chevron1"/>
    <dgm:cxn modelId="{61CB617B-3F98-4106-8E02-98C671D47005}"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63615"/>
                <a:satOff val="2835"/>
                <a:lumOff val="3963"/>
                <a:alphaOff val="0"/>
                <a:shade val="51000"/>
                <a:satMod val="130000"/>
              </a:schemeClr>
            </a:gs>
            <a:gs pos="80000">
              <a:schemeClr val="accent6">
                <a:shade val="80000"/>
                <a:hueOff val="-63615"/>
                <a:satOff val="2835"/>
                <a:lumOff val="3963"/>
                <a:alphaOff val="0"/>
                <a:shade val="93000"/>
                <a:satMod val="130000"/>
              </a:schemeClr>
            </a:gs>
            <a:gs pos="100000">
              <a:schemeClr val="accent6">
                <a:shade val="80000"/>
                <a:hueOff val="-63615"/>
                <a:satOff val="2835"/>
                <a:lumOff val="39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127230"/>
                <a:satOff val="5670"/>
                <a:lumOff val="7926"/>
                <a:alphaOff val="0"/>
                <a:shade val="51000"/>
                <a:satMod val="130000"/>
              </a:schemeClr>
            </a:gs>
            <a:gs pos="80000">
              <a:schemeClr val="accent6">
                <a:shade val="80000"/>
                <a:hueOff val="-127230"/>
                <a:satOff val="5670"/>
                <a:lumOff val="7926"/>
                <a:alphaOff val="0"/>
                <a:shade val="93000"/>
                <a:satMod val="130000"/>
              </a:schemeClr>
            </a:gs>
            <a:gs pos="100000">
              <a:schemeClr val="accent6">
                <a:shade val="80000"/>
                <a:hueOff val="-127230"/>
                <a:satOff val="5670"/>
                <a:lumOff val="79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190846"/>
                <a:satOff val="8505"/>
                <a:lumOff val="11889"/>
                <a:alphaOff val="0"/>
                <a:shade val="51000"/>
                <a:satMod val="130000"/>
              </a:schemeClr>
            </a:gs>
            <a:gs pos="80000">
              <a:schemeClr val="accent6">
                <a:shade val="80000"/>
                <a:hueOff val="-190846"/>
                <a:satOff val="8505"/>
                <a:lumOff val="11889"/>
                <a:alphaOff val="0"/>
                <a:shade val="93000"/>
                <a:satMod val="130000"/>
              </a:schemeClr>
            </a:gs>
            <a:gs pos="100000">
              <a:schemeClr val="accent6">
                <a:shade val="80000"/>
                <a:hueOff val="-190846"/>
                <a:satOff val="8505"/>
                <a:lumOff val="1188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254461"/>
                <a:satOff val="11339"/>
                <a:lumOff val="15853"/>
                <a:alphaOff val="0"/>
                <a:shade val="51000"/>
                <a:satMod val="130000"/>
              </a:schemeClr>
            </a:gs>
            <a:gs pos="80000">
              <a:schemeClr val="accent6">
                <a:shade val="80000"/>
                <a:hueOff val="-254461"/>
                <a:satOff val="11339"/>
                <a:lumOff val="15853"/>
                <a:alphaOff val="0"/>
                <a:shade val="93000"/>
                <a:satMod val="130000"/>
              </a:schemeClr>
            </a:gs>
            <a:gs pos="100000">
              <a:schemeClr val="accent6">
                <a:shade val="80000"/>
                <a:hueOff val="-254461"/>
                <a:satOff val="11339"/>
                <a:lumOff val="158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318076"/>
                <a:satOff val="14174"/>
                <a:lumOff val="19816"/>
                <a:alphaOff val="0"/>
                <a:shade val="51000"/>
                <a:satMod val="130000"/>
              </a:schemeClr>
            </a:gs>
            <a:gs pos="80000">
              <a:schemeClr val="accent6">
                <a:shade val="80000"/>
                <a:hueOff val="-318076"/>
                <a:satOff val="14174"/>
                <a:lumOff val="19816"/>
                <a:alphaOff val="0"/>
                <a:shade val="93000"/>
                <a:satMod val="130000"/>
              </a:schemeClr>
            </a:gs>
            <a:gs pos="100000">
              <a:schemeClr val="accent6">
                <a:shade val="80000"/>
                <a:hueOff val="-318076"/>
                <a:satOff val="14174"/>
                <a:lumOff val="198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381691"/>
                <a:satOff val="17009"/>
                <a:lumOff val="23779"/>
                <a:alphaOff val="0"/>
                <a:shade val="51000"/>
                <a:satMod val="130000"/>
              </a:schemeClr>
            </a:gs>
            <a:gs pos="80000">
              <a:schemeClr val="accent6">
                <a:shade val="80000"/>
                <a:hueOff val="-381691"/>
                <a:satOff val="17009"/>
                <a:lumOff val="23779"/>
                <a:alphaOff val="0"/>
                <a:shade val="93000"/>
                <a:satMod val="130000"/>
              </a:schemeClr>
            </a:gs>
            <a:gs pos="100000">
              <a:schemeClr val="accent6">
                <a:shade val="80000"/>
                <a:hueOff val="-381691"/>
                <a:satOff val="17009"/>
                <a:lumOff val="237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63615"/>
                <a:satOff val="2835"/>
                <a:lumOff val="3963"/>
                <a:alphaOff val="0"/>
                <a:shade val="51000"/>
                <a:satMod val="130000"/>
              </a:schemeClr>
            </a:gs>
            <a:gs pos="80000">
              <a:schemeClr val="accent6">
                <a:shade val="80000"/>
                <a:hueOff val="-63615"/>
                <a:satOff val="2835"/>
                <a:lumOff val="3963"/>
                <a:alphaOff val="0"/>
                <a:shade val="93000"/>
                <a:satMod val="130000"/>
              </a:schemeClr>
            </a:gs>
            <a:gs pos="100000">
              <a:schemeClr val="accent6">
                <a:shade val="80000"/>
                <a:hueOff val="-63615"/>
                <a:satOff val="2835"/>
                <a:lumOff val="39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127230"/>
                <a:satOff val="5670"/>
                <a:lumOff val="7926"/>
                <a:alphaOff val="0"/>
                <a:shade val="51000"/>
                <a:satMod val="130000"/>
              </a:schemeClr>
            </a:gs>
            <a:gs pos="80000">
              <a:schemeClr val="accent6">
                <a:shade val="80000"/>
                <a:hueOff val="-127230"/>
                <a:satOff val="5670"/>
                <a:lumOff val="7926"/>
                <a:alphaOff val="0"/>
                <a:shade val="93000"/>
                <a:satMod val="130000"/>
              </a:schemeClr>
            </a:gs>
            <a:gs pos="100000">
              <a:schemeClr val="accent6">
                <a:shade val="80000"/>
                <a:hueOff val="-127230"/>
                <a:satOff val="5670"/>
                <a:lumOff val="79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190846"/>
                <a:satOff val="8505"/>
                <a:lumOff val="11889"/>
                <a:alphaOff val="0"/>
                <a:shade val="51000"/>
                <a:satMod val="130000"/>
              </a:schemeClr>
            </a:gs>
            <a:gs pos="80000">
              <a:schemeClr val="accent6">
                <a:shade val="80000"/>
                <a:hueOff val="-190846"/>
                <a:satOff val="8505"/>
                <a:lumOff val="11889"/>
                <a:alphaOff val="0"/>
                <a:shade val="93000"/>
                <a:satMod val="130000"/>
              </a:schemeClr>
            </a:gs>
            <a:gs pos="100000">
              <a:schemeClr val="accent6">
                <a:shade val="80000"/>
                <a:hueOff val="-190846"/>
                <a:satOff val="8505"/>
                <a:lumOff val="1188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254461"/>
                <a:satOff val="11339"/>
                <a:lumOff val="15853"/>
                <a:alphaOff val="0"/>
                <a:shade val="51000"/>
                <a:satMod val="130000"/>
              </a:schemeClr>
            </a:gs>
            <a:gs pos="80000">
              <a:schemeClr val="accent6">
                <a:shade val="80000"/>
                <a:hueOff val="-254461"/>
                <a:satOff val="11339"/>
                <a:lumOff val="15853"/>
                <a:alphaOff val="0"/>
                <a:shade val="93000"/>
                <a:satMod val="130000"/>
              </a:schemeClr>
            </a:gs>
            <a:gs pos="100000">
              <a:schemeClr val="accent6">
                <a:shade val="80000"/>
                <a:hueOff val="-254461"/>
                <a:satOff val="11339"/>
                <a:lumOff val="158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318076"/>
                <a:satOff val="14174"/>
                <a:lumOff val="19816"/>
                <a:alphaOff val="0"/>
                <a:shade val="51000"/>
                <a:satMod val="130000"/>
              </a:schemeClr>
            </a:gs>
            <a:gs pos="80000">
              <a:schemeClr val="accent6">
                <a:shade val="80000"/>
                <a:hueOff val="-318076"/>
                <a:satOff val="14174"/>
                <a:lumOff val="19816"/>
                <a:alphaOff val="0"/>
                <a:shade val="93000"/>
                <a:satMod val="130000"/>
              </a:schemeClr>
            </a:gs>
            <a:gs pos="100000">
              <a:schemeClr val="accent6">
                <a:shade val="80000"/>
                <a:hueOff val="-318076"/>
                <a:satOff val="14174"/>
                <a:lumOff val="198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381691"/>
                <a:satOff val="17009"/>
                <a:lumOff val="23779"/>
                <a:alphaOff val="0"/>
                <a:shade val="51000"/>
                <a:satMod val="130000"/>
              </a:schemeClr>
            </a:gs>
            <a:gs pos="80000">
              <a:schemeClr val="accent6">
                <a:shade val="80000"/>
                <a:hueOff val="-381691"/>
                <a:satOff val="17009"/>
                <a:lumOff val="23779"/>
                <a:alphaOff val="0"/>
                <a:shade val="93000"/>
                <a:satMod val="130000"/>
              </a:schemeClr>
            </a:gs>
            <a:gs pos="100000">
              <a:schemeClr val="accent6">
                <a:shade val="80000"/>
                <a:hueOff val="-381691"/>
                <a:satOff val="17009"/>
                <a:lumOff val="237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DEBB1-6A63-0C40-BA1F-A43216F7FAD4}">
      <dsp:nvSpPr>
        <dsp:cNvPr id="0" name=""/>
        <dsp:cNvSpPr/>
      </dsp:nvSpPr>
      <dsp:spPr>
        <a:xfrm>
          <a:off x="4" y="0"/>
          <a:ext cx="8633875" cy="4492329"/>
        </a:xfrm>
        <a:prstGeom prst="rightArrow">
          <a:avLst/>
        </a:prstGeom>
        <a:solidFill>
          <a:schemeClr val="accent1">
            <a:tint val="4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9A9244F2-3B73-AE49-B680-D6B38AEE8D6C}">
      <dsp:nvSpPr>
        <dsp:cNvPr id="0" name=""/>
        <dsp:cNvSpPr/>
      </dsp:nvSpPr>
      <dsp:spPr>
        <a:xfrm>
          <a:off x="136" y="1519970"/>
          <a:ext cx="1724117" cy="1448362"/>
        </a:xfrm>
        <a:prstGeom prst="roundRect">
          <a:avLst/>
        </a:prstGeom>
        <a:solidFill>
          <a:srgbClr val="3366FF"/>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1" kern="1200" dirty="0" smtClean="0"/>
            <a:t>Commit</a:t>
          </a:r>
          <a:r>
            <a:rPr lang="en-US" sz="1900" b="1" kern="1200" baseline="0" dirty="0" smtClean="0"/>
            <a:t> stage</a:t>
          </a:r>
        </a:p>
        <a:p>
          <a:pPr lvl="0" algn="ctr" defTabSz="844550">
            <a:lnSpc>
              <a:spcPct val="90000"/>
            </a:lnSpc>
            <a:spcBef>
              <a:spcPct val="0"/>
            </a:spcBef>
            <a:spcAft>
              <a:spcPct val="35000"/>
            </a:spcAft>
          </a:pPr>
          <a:r>
            <a:rPr lang="en-US" sz="1900" b="0" kern="1200" baseline="0" dirty="0" smtClean="0"/>
            <a:t>Compile</a:t>
          </a:r>
        </a:p>
        <a:p>
          <a:pPr lvl="0" algn="ctr" defTabSz="844550">
            <a:lnSpc>
              <a:spcPct val="90000"/>
            </a:lnSpc>
            <a:spcBef>
              <a:spcPct val="0"/>
            </a:spcBef>
            <a:spcAft>
              <a:spcPct val="35000"/>
            </a:spcAft>
          </a:pPr>
          <a:r>
            <a:rPr lang="en-US" sz="1900" b="0" kern="1200" baseline="0" dirty="0" smtClean="0"/>
            <a:t>unit tests</a:t>
          </a:r>
        </a:p>
      </dsp:txBody>
      <dsp:txXfrm>
        <a:off x="70839" y="1590673"/>
        <a:ext cx="1582711" cy="1306956"/>
      </dsp:txXfrm>
    </dsp:sp>
    <dsp:sp modelId="{3F3F0FCA-36E6-F54A-BDFC-50EDBE6402FB}">
      <dsp:nvSpPr>
        <dsp:cNvPr id="0" name=""/>
        <dsp:cNvSpPr/>
      </dsp:nvSpPr>
      <dsp:spPr>
        <a:xfrm>
          <a:off x="2278370" y="1522872"/>
          <a:ext cx="1574050" cy="1433142"/>
        </a:xfrm>
        <a:prstGeom prst="roundRect">
          <a:avLst/>
        </a:prstGeom>
        <a:solidFill>
          <a:srgbClr val="00800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0" kern="1200" dirty="0" smtClean="0"/>
            <a:t>Acceptance test stage</a:t>
          </a:r>
          <a:endParaRPr lang="en-US" sz="1900" b="0" kern="1200" dirty="0"/>
        </a:p>
      </dsp:txBody>
      <dsp:txXfrm>
        <a:off x="2348330" y="1592832"/>
        <a:ext cx="1434130" cy="1293222"/>
      </dsp:txXfrm>
    </dsp:sp>
    <dsp:sp modelId="{523080D2-6546-2649-9EEC-6D9BF0643AD0}">
      <dsp:nvSpPr>
        <dsp:cNvPr id="0" name=""/>
        <dsp:cNvSpPr/>
      </dsp:nvSpPr>
      <dsp:spPr>
        <a:xfrm>
          <a:off x="4376523" y="647730"/>
          <a:ext cx="1651279" cy="1490069"/>
        </a:xfrm>
        <a:prstGeom prst="round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User acceptance</a:t>
          </a:r>
        </a:p>
        <a:p>
          <a:pPr lvl="0" algn="ctr" defTabSz="844550">
            <a:lnSpc>
              <a:spcPct val="90000"/>
            </a:lnSpc>
            <a:spcBef>
              <a:spcPct val="0"/>
            </a:spcBef>
            <a:spcAft>
              <a:spcPct val="35000"/>
            </a:spcAft>
          </a:pPr>
          <a:r>
            <a:rPr lang="en-US" sz="1900" kern="1200" dirty="0" smtClean="0"/>
            <a:t>testing</a:t>
          </a:r>
          <a:endParaRPr lang="en-US" sz="1900" kern="1200" dirty="0"/>
        </a:p>
      </dsp:txBody>
      <dsp:txXfrm>
        <a:off x="4449262" y="720469"/>
        <a:ext cx="1505801" cy="1344591"/>
      </dsp:txXfrm>
    </dsp:sp>
    <dsp:sp modelId="{98BE74A6-DDEE-334A-A5C8-964C6A0E1103}">
      <dsp:nvSpPr>
        <dsp:cNvPr id="0" name=""/>
        <dsp:cNvSpPr/>
      </dsp:nvSpPr>
      <dsp:spPr>
        <a:xfrm>
          <a:off x="4457432" y="2358014"/>
          <a:ext cx="1678786" cy="1490069"/>
        </a:xfrm>
        <a:prstGeom prst="round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Performance testing</a:t>
          </a:r>
          <a:endParaRPr lang="en-US" sz="1900" kern="1200" dirty="0"/>
        </a:p>
      </dsp:txBody>
      <dsp:txXfrm>
        <a:off x="4530171" y="2430753"/>
        <a:ext cx="1533308" cy="1344591"/>
      </dsp:txXfrm>
    </dsp:sp>
    <dsp:sp modelId="{08A2C940-879D-F049-A0C4-0D84ED24ED94}">
      <dsp:nvSpPr>
        <dsp:cNvPr id="0" name=""/>
        <dsp:cNvSpPr/>
      </dsp:nvSpPr>
      <dsp:spPr>
        <a:xfrm>
          <a:off x="7153674" y="1400950"/>
          <a:ext cx="1480205" cy="1518497"/>
        </a:xfrm>
        <a:prstGeom prst="roundRect">
          <a:avLst/>
        </a:prstGeom>
        <a:solidFill>
          <a:schemeClr val="accent6"/>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Deploy to Production</a:t>
          </a:r>
          <a:endParaRPr lang="en-US" sz="1900" kern="1200" dirty="0"/>
        </a:p>
      </dsp:txBody>
      <dsp:txXfrm>
        <a:off x="7225932" y="1473208"/>
        <a:ext cx="1335689" cy="13739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BA305-74BC-7F4E-BC9E-FD61B00BBA6F}">
      <dsp:nvSpPr>
        <dsp:cNvPr id="0" name=""/>
        <dsp:cNvSpPr/>
      </dsp:nvSpPr>
      <dsp:spPr>
        <a:xfrm>
          <a:off x="5893"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ALM</a:t>
          </a:r>
          <a:endParaRPr lang="en-US" sz="1500" b="1" kern="1200" dirty="0"/>
        </a:p>
      </dsp:txBody>
      <dsp:txXfrm>
        <a:off x="5893" y="0"/>
        <a:ext cx="779321" cy="223477"/>
      </dsp:txXfrm>
    </dsp:sp>
    <dsp:sp modelId="{2B913851-3302-0042-A5AC-C152E90F0776}">
      <dsp:nvSpPr>
        <dsp:cNvPr id="0" name=""/>
        <dsp:cNvSpPr/>
      </dsp:nvSpPr>
      <dsp:spPr>
        <a:xfrm>
          <a:off x="84366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SCM</a:t>
          </a:r>
        </a:p>
      </dsp:txBody>
      <dsp:txXfrm>
        <a:off x="843664" y="0"/>
        <a:ext cx="779321" cy="223477"/>
      </dsp:txXfrm>
    </dsp:sp>
    <dsp:sp modelId="{C26422DA-6947-BC43-87C9-7E7608D9BAE0}">
      <dsp:nvSpPr>
        <dsp:cNvPr id="0" name=""/>
        <dsp:cNvSpPr/>
      </dsp:nvSpPr>
      <dsp:spPr>
        <a:xfrm>
          <a:off x="168143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Build</a:t>
          </a:r>
          <a:endParaRPr lang="en-US" sz="1500" b="1" kern="1200" dirty="0"/>
        </a:p>
      </dsp:txBody>
      <dsp:txXfrm>
        <a:off x="1681434" y="0"/>
        <a:ext cx="779321" cy="223477"/>
      </dsp:txXfrm>
    </dsp:sp>
    <dsp:sp modelId="{135D34E4-8F5F-2642-93E3-CA4FE37C3ABB}">
      <dsp:nvSpPr>
        <dsp:cNvPr id="0" name=""/>
        <dsp:cNvSpPr/>
      </dsp:nvSpPr>
      <dsp:spPr>
        <a:xfrm>
          <a:off x="251920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CI</a:t>
          </a:r>
          <a:endParaRPr lang="en-US" sz="1500" b="1" kern="1200" dirty="0"/>
        </a:p>
      </dsp:txBody>
      <dsp:txXfrm>
        <a:off x="2519204" y="0"/>
        <a:ext cx="779321" cy="223477"/>
      </dsp:txXfrm>
    </dsp:sp>
    <dsp:sp modelId="{7C44460D-BEE2-2149-991B-7339F8B0FE66}">
      <dsp:nvSpPr>
        <dsp:cNvPr id="0" name=""/>
        <dsp:cNvSpPr/>
      </dsp:nvSpPr>
      <dsp:spPr>
        <a:xfrm>
          <a:off x="335697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Pack</a:t>
          </a:r>
          <a:endParaRPr lang="en-US" sz="1500" b="1" kern="1200" dirty="0"/>
        </a:p>
      </dsp:txBody>
      <dsp:txXfrm>
        <a:off x="3356974" y="0"/>
        <a:ext cx="779321" cy="223477"/>
      </dsp:txXfrm>
    </dsp:sp>
    <dsp:sp modelId="{942BBB57-CCE6-8547-B3C4-132899857AAC}">
      <dsp:nvSpPr>
        <dsp:cNvPr id="0" name=""/>
        <dsp:cNvSpPr/>
      </dsp:nvSpPr>
      <dsp:spPr>
        <a:xfrm>
          <a:off x="4194745"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Repo</a:t>
          </a:r>
          <a:endParaRPr lang="en-US" sz="1500" b="1" kern="1200" dirty="0"/>
        </a:p>
      </dsp:txBody>
      <dsp:txXfrm>
        <a:off x="4194745" y="0"/>
        <a:ext cx="779321" cy="223477"/>
      </dsp:txXfrm>
    </dsp:sp>
    <dsp:sp modelId="{F75F8247-6329-AF41-A0B6-DF3F6C3A0DFE}">
      <dsp:nvSpPr>
        <dsp:cNvPr id="0" name=""/>
        <dsp:cNvSpPr/>
      </dsp:nvSpPr>
      <dsp:spPr>
        <a:xfrm>
          <a:off x="5032515"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Test</a:t>
          </a:r>
          <a:endParaRPr lang="en-US" sz="1500" b="1" kern="1200" dirty="0"/>
        </a:p>
      </dsp:txBody>
      <dsp:txXfrm>
        <a:off x="5032515" y="0"/>
        <a:ext cx="779321" cy="223477"/>
      </dsp:txXfrm>
    </dsp:sp>
    <dsp:sp modelId="{F4B63804-F86C-D444-9867-981FA6D0D17C}">
      <dsp:nvSpPr>
        <dsp:cNvPr id="0" name=""/>
        <dsp:cNvSpPr/>
      </dsp:nvSpPr>
      <dsp:spPr>
        <a:xfrm>
          <a:off x="5870285"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1400" b="1" kern="1200" dirty="0" smtClean="0"/>
        </a:p>
        <a:p>
          <a:pPr lvl="0" algn="ctr" defTabSz="622300">
            <a:lnSpc>
              <a:spcPct val="90000"/>
            </a:lnSpc>
            <a:spcBef>
              <a:spcPct val="0"/>
            </a:spcBef>
            <a:spcAft>
              <a:spcPct val="35000"/>
            </a:spcAft>
          </a:pPr>
          <a:r>
            <a:rPr lang="en-US" sz="1400" b="1" kern="1200" dirty="0" smtClean="0"/>
            <a:t>Analyze</a:t>
          </a:r>
          <a:endParaRPr lang="en-US" sz="1400" b="1" kern="1200" dirty="0"/>
        </a:p>
      </dsp:txBody>
      <dsp:txXfrm>
        <a:off x="5870285" y="0"/>
        <a:ext cx="779321" cy="223477"/>
      </dsp:txXfrm>
    </dsp:sp>
    <dsp:sp modelId="{B2813B82-924A-8A43-A09C-5AC3C4F3C0A5}">
      <dsp:nvSpPr>
        <dsp:cNvPr id="0" name=""/>
        <dsp:cNvSpPr/>
      </dsp:nvSpPr>
      <dsp:spPr>
        <a:xfrm>
          <a:off x="6708056"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Config</a:t>
          </a:r>
          <a:endParaRPr lang="en-US" sz="1500" b="1" kern="1200" dirty="0"/>
        </a:p>
      </dsp:txBody>
      <dsp:txXfrm>
        <a:off x="6708056" y="0"/>
        <a:ext cx="779321" cy="223477"/>
      </dsp:txXfrm>
    </dsp:sp>
    <dsp:sp modelId="{61AA168F-98C6-234F-8DFB-D9DD19324872}">
      <dsp:nvSpPr>
        <dsp:cNvPr id="0" name=""/>
        <dsp:cNvSpPr/>
      </dsp:nvSpPr>
      <dsp:spPr>
        <a:xfrm>
          <a:off x="7576422"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Deploy	</a:t>
          </a:r>
          <a:endParaRPr lang="en-US" sz="1500" b="1" kern="1200" dirty="0"/>
        </a:p>
      </dsp:txBody>
      <dsp:txXfrm>
        <a:off x="7576422" y="0"/>
        <a:ext cx="779321" cy="223477"/>
      </dsp:txXfrm>
    </dsp:sp>
    <dsp:sp modelId="{3E6C10C5-9C28-3141-83E6-AC9495A44BCD}">
      <dsp:nvSpPr>
        <dsp:cNvPr id="0" name=""/>
        <dsp:cNvSpPr/>
      </dsp:nvSpPr>
      <dsp:spPr>
        <a:xfrm>
          <a:off x="8383596"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Alerts</a:t>
          </a:r>
          <a:endParaRPr lang="en-US" sz="1500" b="1" kern="1200" dirty="0"/>
        </a:p>
      </dsp:txBody>
      <dsp:txXfrm>
        <a:off x="8383596" y="0"/>
        <a:ext cx="779321" cy="223477"/>
      </dsp:txXfrm>
    </dsp:sp>
    <dsp:sp modelId="{5698ACED-139F-2045-B418-094D89CA2898}">
      <dsp:nvSpPr>
        <dsp:cNvPr id="0" name=""/>
        <dsp:cNvSpPr/>
      </dsp:nvSpPr>
      <dsp:spPr>
        <a:xfrm>
          <a:off x="9221367"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1400" b="1" kern="1200" dirty="0" smtClean="0"/>
        </a:p>
        <a:p>
          <a:pPr lvl="0" algn="ctr" defTabSz="622300">
            <a:lnSpc>
              <a:spcPct val="90000"/>
            </a:lnSpc>
            <a:spcBef>
              <a:spcPct val="0"/>
            </a:spcBef>
            <a:spcAft>
              <a:spcPct val="35000"/>
            </a:spcAft>
          </a:pPr>
          <a:r>
            <a:rPr lang="en-US" sz="1400" b="1" kern="1200" dirty="0" smtClean="0"/>
            <a:t>Targets</a:t>
          </a:r>
          <a:endParaRPr lang="en-US" sz="1400" b="1" kern="1200" dirty="0"/>
        </a:p>
      </dsp:txBody>
      <dsp:txXfrm>
        <a:off x="9221367" y="0"/>
        <a:ext cx="779321" cy="2234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63615"/>
                <a:satOff val="2835"/>
                <a:lumOff val="3963"/>
                <a:alphaOff val="0"/>
                <a:shade val="51000"/>
                <a:satMod val="130000"/>
              </a:schemeClr>
            </a:gs>
            <a:gs pos="80000">
              <a:schemeClr val="accent6">
                <a:shade val="80000"/>
                <a:hueOff val="-63615"/>
                <a:satOff val="2835"/>
                <a:lumOff val="3963"/>
                <a:alphaOff val="0"/>
                <a:shade val="93000"/>
                <a:satMod val="130000"/>
              </a:schemeClr>
            </a:gs>
            <a:gs pos="100000">
              <a:schemeClr val="accent6">
                <a:shade val="80000"/>
                <a:hueOff val="-63615"/>
                <a:satOff val="2835"/>
                <a:lumOff val="39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127230"/>
                <a:satOff val="5670"/>
                <a:lumOff val="7926"/>
                <a:alphaOff val="0"/>
                <a:shade val="51000"/>
                <a:satMod val="130000"/>
              </a:schemeClr>
            </a:gs>
            <a:gs pos="80000">
              <a:schemeClr val="accent6">
                <a:shade val="80000"/>
                <a:hueOff val="-127230"/>
                <a:satOff val="5670"/>
                <a:lumOff val="7926"/>
                <a:alphaOff val="0"/>
                <a:shade val="93000"/>
                <a:satMod val="130000"/>
              </a:schemeClr>
            </a:gs>
            <a:gs pos="100000">
              <a:schemeClr val="accent6">
                <a:shade val="80000"/>
                <a:hueOff val="-127230"/>
                <a:satOff val="5670"/>
                <a:lumOff val="79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190846"/>
                <a:satOff val="8505"/>
                <a:lumOff val="11889"/>
                <a:alphaOff val="0"/>
                <a:shade val="51000"/>
                <a:satMod val="130000"/>
              </a:schemeClr>
            </a:gs>
            <a:gs pos="80000">
              <a:schemeClr val="accent6">
                <a:shade val="80000"/>
                <a:hueOff val="-190846"/>
                <a:satOff val="8505"/>
                <a:lumOff val="11889"/>
                <a:alphaOff val="0"/>
                <a:shade val="93000"/>
                <a:satMod val="130000"/>
              </a:schemeClr>
            </a:gs>
            <a:gs pos="100000">
              <a:schemeClr val="accent6">
                <a:shade val="80000"/>
                <a:hueOff val="-190846"/>
                <a:satOff val="8505"/>
                <a:lumOff val="1188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254461"/>
                <a:satOff val="11339"/>
                <a:lumOff val="15853"/>
                <a:alphaOff val="0"/>
                <a:shade val="51000"/>
                <a:satMod val="130000"/>
              </a:schemeClr>
            </a:gs>
            <a:gs pos="80000">
              <a:schemeClr val="accent6">
                <a:shade val="80000"/>
                <a:hueOff val="-254461"/>
                <a:satOff val="11339"/>
                <a:lumOff val="15853"/>
                <a:alphaOff val="0"/>
                <a:shade val="93000"/>
                <a:satMod val="130000"/>
              </a:schemeClr>
            </a:gs>
            <a:gs pos="100000">
              <a:schemeClr val="accent6">
                <a:shade val="80000"/>
                <a:hueOff val="-254461"/>
                <a:satOff val="11339"/>
                <a:lumOff val="158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318076"/>
                <a:satOff val="14174"/>
                <a:lumOff val="19816"/>
                <a:alphaOff val="0"/>
                <a:shade val="51000"/>
                <a:satMod val="130000"/>
              </a:schemeClr>
            </a:gs>
            <a:gs pos="80000">
              <a:schemeClr val="accent6">
                <a:shade val="80000"/>
                <a:hueOff val="-318076"/>
                <a:satOff val="14174"/>
                <a:lumOff val="19816"/>
                <a:alphaOff val="0"/>
                <a:shade val="93000"/>
                <a:satMod val="130000"/>
              </a:schemeClr>
            </a:gs>
            <a:gs pos="100000">
              <a:schemeClr val="accent6">
                <a:shade val="80000"/>
                <a:hueOff val="-318076"/>
                <a:satOff val="14174"/>
                <a:lumOff val="198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381691"/>
                <a:satOff val="17009"/>
                <a:lumOff val="23779"/>
                <a:alphaOff val="0"/>
                <a:shade val="51000"/>
                <a:satMod val="130000"/>
              </a:schemeClr>
            </a:gs>
            <a:gs pos="80000">
              <a:schemeClr val="accent6">
                <a:shade val="80000"/>
                <a:hueOff val="-381691"/>
                <a:satOff val="17009"/>
                <a:lumOff val="23779"/>
                <a:alphaOff val="0"/>
                <a:shade val="93000"/>
                <a:satMod val="130000"/>
              </a:schemeClr>
            </a:gs>
            <a:gs pos="100000">
              <a:schemeClr val="accent6">
                <a:shade val="80000"/>
                <a:hueOff val="-381691"/>
                <a:satOff val="17009"/>
                <a:lumOff val="237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57C3FF-E8B2-4D34-B277-7CFFDECF899B}" type="datetimeFigureOut">
              <a:rPr lang="en-US" smtClean="0"/>
              <a:t>5/10/15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B68F93-4804-4D03-9350-07C29F868477}" type="slidenum">
              <a:rPr lang="en-US" smtClean="0"/>
              <a:t>‹#›</a:t>
            </a:fld>
            <a:endParaRPr lang="en-US" dirty="0"/>
          </a:p>
        </p:txBody>
      </p:sp>
    </p:spTree>
    <p:extLst>
      <p:ext uri="{BB962C8B-B14F-4D97-AF65-F5344CB8AC3E}">
        <p14:creationId xmlns:p14="http://schemas.microsoft.com/office/powerpoint/2010/main" val="209385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twitter.com/%23!/patrickdeboi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en.wikipedia.org/wiki/Stakeholder_(corporat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itrevolution.com/books/the-devops-cookbook/" TargetMode="External"/><Relationship Id="rId4" Type="http://schemas.openxmlformats.org/officeDocument/2006/relationships/hyperlink" Target="http://itrevolution.com/books/novel/" TargetMode="External"/><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1</a:t>
            </a:fld>
            <a:endParaRPr lang="en-US" dirty="0"/>
          </a:p>
        </p:txBody>
      </p:sp>
    </p:spTree>
    <p:extLst>
      <p:ext uri="{BB962C8B-B14F-4D97-AF65-F5344CB8AC3E}">
        <p14:creationId xmlns:p14="http://schemas.microsoft.com/office/powerpoint/2010/main" val="271883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Second Way</a:t>
            </a:r>
            <a:r>
              <a:rPr lang="en-US" dirty="0" smtClean="0"/>
              <a:t> is about creating the right to left feedback loops. The goal of almost any process improvement initiative is to shorten and amplify feedback loops so necessary corrections can be continually made.</a:t>
            </a:r>
          </a:p>
          <a:p>
            <a:endParaRPr lang="en-US" dirty="0" smtClean="0"/>
          </a:p>
          <a:p>
            <a:r>
              <a:rPr lang="en-US" dirty="0" smtClean="0"/>
              <a:t>The outcomes of the Second Way include understanding and responding to all customers, internal and external, shortening and amplifying all feedback loops, and embedding knowledge where we need it.</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12</a:t>
            </a:fld>
            <a:endParaRPr lang="en-US" dirty="0"/>
          </a:p>
        </p:txBody>
      </p:sp>
    </p:spTree>
    <p:extLst>
      <p:ext uri="{BB962C8B-B14F-4D97-AF65-F5344CB8AC3E}">
        <p14:creationId xmlns:p14="http://schemas.microsoft.com/office/powerpoint/2010/main" val="166918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Third Way</a:t>
            </a:r>
            <a:r>
              <a:rPr lang="en-US" dirty="0" smtClean="0"/>
              <a:t> is about creating a culture that fosters two things: continual experimentation, taking risks and learning from failure; and understanding that repetition and practice is the prerequisite to mastery.</a:t>
            </a:r>
          </a:p>
          <a:p>
            <a:r>
              <a:rPr lang="en-US" dirty="0" smtClean="0"/>
              <a:t>We need both of these equally. Experimentation and taking risks are what ensures that we keep pushing to improve, even if it means going deeper into the danger zone than we’ve ever gone. And we need mastery of the skills that can help us retreat out of the danger zone when we’ve gone too far.</a:t>
            </a:r>
          </a:p>
          <a:p>
            <a:r>
              <a:rPr lang="en-US" dirty="0" smtClean="0"/>
              <a:t>The outcomes of the Third Way include allocating time for the improvement of daily work, creating rituals that reward the team for taking risks, and introducing faults into the system to increase resilience.</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13</a:t>
            </a:fld>
            <a:endParaRPr lang="en-US" dirty="0"/>
          </a:p>
        </p:txBody>
      </p:sp>
    </p:spTree>
    <p:extLst>
      <p:ext uri="{BB962C8B-B14F-4D97-AF65-F5344CB8AC3E}">
        <p14:creationId xmlns:p14="http://schemas.microsoft.com/office/powerpoint/2010/main" val="166918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p>
          <a:p>
            <a:endParaRPr lang="en-US" baseline="0" dirty="0" smtClean="0"/>
          </a:p>
          <a:p>
            <a:r>
              <a:rPr lang="en-US" baseline="0" dirty="0" smtClean="0"/>
              <a:t>Agile Development enables feedback loops</a:t>
            </a:r>
          </a:p>
          <a:p>
            <a:endParaRPr lang="en-US" baseline="0" dirty="0" smtClean="0"/>
          </a:p>
          <a:p>
            <a:r>
              <a:rPr lang="en-US" baseline="0" dirty="0" smtClean="0"/>
              <a:t>“baby steps, pervasive feedback”</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14</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2"/>
                </a:solidFill>
                <a:latin typeface="Gill Sans" charset="0"/>
                <a:ea typeface="ヒラギノ角ゴ Pro W3" charset="0"/>
                <a:cs typeface="ヒラギノ角ゴ Pro W3" charset="0"/>
              </a:rPr>
              <a:t>Makes development easier, organized and simplifies team/group development.</a:t>
            </a:r>
          </a:p>
          <a:p>
            <a:r>
              <a:rPr lang="en-US" dirty="0">
                <a:solidFill>
                  <a:schemeClr val="accent2"/>
                </a:solidFill>
                <a:latin typeface="Gill Sans" charset="0"/>
                <a:ea typeface="ヒラギノ角ゴ Pro W3" charset="0"/>
                <a:cs typeface="ヒラギノ角ゴ Pro W3" charset="0"/>
              </a:rPr>
              <a:t>Iterative Development + Automated Testing</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Environments based on stability</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Maintain a code repository</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Commit frequently and build every commit</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Make the build self-testing</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Store every build</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You have to be disciplined to make continuous integration work.</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There is a very high cost to re-writing things.</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When you think of Hershey's, you think of chocolate.  Here's something else to think about:</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Hershey has a history of embracing changes. Unfortunately some of Hershey's changes were not well executed. For instance, in the summer of 1999, Hershey demonstrated a new computer system that was going to automate and modernize Hershey's operation. The computer system was going to control everything from taking candy orders to loading shipments on trucks. Instead, the new system has paralyzed Hershey's ordering and distribution system, leaving numerous stores without inventory. The problems with the implementation of the automated system created numerous problems between Hershey and their customers.</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Hershey worked around the clock to fix the problems, but the problems persisted through the heavy holiday seasons. Since almost one-half of annual candy sales are made between October and December, Hershey lost significant revenues. Hershey took a considerable risk when the company decided to implement the entire computer system all at once. As a direct result of the blunder, the company's stock declined by over fifty percent from a high of over $70 in the fourth quarter of 1998 to about $35 in the first quarter of 2000</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17</a:t>
            </a:fld>
            <a:endParaRPr lang="en-US" dirty="0"/>
          </a:p>
        </p:txBody>
      </p:sp>
    </p:spTree>
    <p:extLst>
      <p:ext uri="{BB962C8B-B14F-4D97-AF65-F5344CB8AC3E}">
        <p14:creationId xmlns:p14="http://schemas.microsoft.com/office/powerpoint/2010/main" val="1932607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Font typeface="+mj-lt"/>
              <a:buNone/>
            </a:pPr>
            <a:r>
              <a:rPr lang="en-US" sz="1200" dirty="0" smtClean="0"/>
              <a:t>Principles</a:t>
            </a:r>
          </a:p>
          <a:p>
            <a:pPr marL="0" indent="0">
              <a:lnSpc>
                <a:spcPct val="110000"/>
              </a:lnSpc>
              <a:buFont typeface="+mj-lt"/>
              <a:buNone/>
            </a:pPr>
            <a:endParaRPr lang="en-US" sz="1200" dirty="0" smtClean="0"/>
          </a:p>
          <a:p>
            <a:pPr marL="457200" indent="-457200">
              <a:lnSpc>
                <a:spcPct val="110000"/>
              </a:lnSpc>
              <a:buFont typeface="+mj-lt"/>
              <a:buAutoNum type="arabicPeriod"/>
            </a:pPr>
            <a:r>
              <a:rPr lang="en-US" sz="1200" dirty="0" smtClean="0"/>
              <a:t>Maintain a single source repository</a:t>
            </a:r>
          </a:p>
          <a:p>
            <a:pPr marL="457200" indent="-457200">
              <a:lnSpc>
                <a:spcPct val="110000"/>
              </a:lnSpc>
              <a:buFont typeface="+mj-lt"/>
              <a:buAutoNum type="arabicPeriod"/>
            </a:pPr>
            <a:r>
              <a:rPr lang="en-US" sz="1200" dirty="0" smtClean="0">
                <a:solidFill>
                  <a:srgbClr val="F79646"/>
                </a:solidFill>
              </a:rPr>
              <a:t>Automate the build</a:t>
            </a:r>
          </a:p>
          <a:p>
            <a:pPr marL="457200" indent="-457200">
              <a:lnSpc>
                <a:spcPct val="110000"/>
              </a:lnSpc>
              <a:buFont typeface="+mj-lt"/>
              <a:buAutoNum type="arabicPeriod"/>
            </a:pPr>
            <a:r>
              <a:rPr lang="en-US" sz="1200" dirty="0" smtClean="0">
                <a:solidFill>
                  <a:srgbClr val="F79646"/>
                </a:solidFill>
              </a:rPr>
              <a:t>Make your build self-testing</a:t>
            </a:r>
          </a:p>
          <a:p>
            <a:pPr marL="457200" indent="-457200">
              <a:lnSpc>
                <a:spcPct val="110000"/>
              </a:lnSpc>
              <a:buFont typeface="+mj-lt"/>
              <a:buAutoNum type="arabicPeriod"/>
            </a:pPr>
            <a:r>
              <a:rPr lang="en-US" sz="1200" dirty="0" smtClean="0">
                <a:solidFill>
                  <a:srgbClr val="F79646"/>
                </a:solidFill>
              </a:rPr>
              <a:t>Everyone commits to mainline every day</a:t>
            </a:r>
          </a:p>
          <a:p>
            <a:pPr marL="457200" indent="-457200">
              <a:buFont typeface="+mj-lt"/>
              <a:buAutoNum type="arabicPeriod"/>
            </a:pPr>
            <a:r>
              <a:rPr lang="en-US" sz="1200" dirty="0" smtClean="0"/>
              <a:t>Every commit should build mainline on an integration machine</a:t>
            </a:r>
          </a:p>
          <a:p>
            <a:pPr marL="457200" indent="-457200">
              <a:lnSpc>
                <a:spcPct val="110000"/>
              </a:lnSpc>
              <a:buFont typeface="+mj-lt"/>
              <a:buAutoNum type="arabicPeriod"/>
            </a:pPr>
            <a:r>
              <a:rPr lang="en-US" sz="1200" dirty="0" smtClean="0"/>
              <a:t>Keep the build fast</a:t>
            </a:r>
          </a:p>
          <a:p>
            <a:pPr marL="457200" indent="-457200">
              <a:lnSpc>
                <a:spcPct val="110000"/>
              </a:lnSpc>
              <a:buFont typeface="+mj-lt"/>
              <a:buAutoNum type="arabicPeriod"/>
            </a:pPr>
            <a:r>
              <a:rPr lang="en-US" sz="1200" dirty="0" smtClean="0"/>
              <a:t>Test in a clone of the production environment</a:t>
            </a:r>
          </a:p>
          <a:p>
            <a:pPr marL="457200" indent="-457200">
              <a:lnSpc>
                <a:spcPct val="110000"/>
              </a:lnSpc>
              <a:buFont typeface="+mj-lt"/>
              <a:buAutoNum type="arabicPeriod"/>
            </a:pPr>
            <a:r>
              <a:rPr lang="en-US" sz="1200" dirty="0" smtClean="0"/>
              <a:t>Make it easy for anyone to get the latest executable</a:t>
            </a:r>
          </a:p>
          <a:p>
            <a:pPr marL="457200" indent="-457200">
              <a:lnSpc>
                <a:spcPct val="110000"/>
              </a:lnSpc>
              <a:buFont typeface="+mj-lt"/>
              <a:buAutoNum type="arabicPeriod"/>
            </a:pPr>
            <a:r>
              <a:rPr lang="en-US" sz="1200" dirty="0" smtClean="0"/>
              <a:t>Everyone can see what’s happening</a:t>
            </a:r>
          </a:p>
          <a:p>
            <a:pPr marL="457200" indent="-457200">
              <a:lnSpc>
                <a:spcPct val="110000"/>
              </a:lnSpc>
              <a:buFont typeface="+mj-lt"/>
              <a:buAutoNum type="arabicPeriod"/>
            </a:pPr>
            <a:r>
              <a:rPr lang="en-US" sz="1200" dirty="0" smtClean="0"/>
              <a:t>Automate deployment</a:t>
            </a:r>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18</a:t>
            </a:fld>
            <a:endParaRPr lang="en-US" dirty="0"/>
          </a:p>
        </p:txBody>
      </p:sp>
    </p:spTree>
    <p:extLst>
      <p:ext uri="{BB962C8B-B14F-4D97-AF65-F5344CB8AC3E}">
        <p14:creationId xmlns:p14="http://schemas.microsoft.com/office/powerpoint/2010/main" val="459476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Open Sans Light"/>
                <a:ea typeface="+mn-ea"/>
                <a:cs typeface="+mn-cs"/>
              </a:rPr>
              <a:t>The greatest benefit of CI is that of reduced risk.  Too often the issues with delayed and infrequent integration manifest during the latter part of the project, when the stakes are high and pressure to deliver is greatest.  Continuous Integration makes creation of release builds almost a non-event. Further, it paves the way for automation at many levels, starting with build automation, test automation and more recently continuous delivery/continuous deployment, all of which aim to foster the creation of higher quality software, faster.</a:t>
            </a:r>
          </a:p>
          <a:p>
            <a:endParaRPr lang="en-US" dirty="0"/>
          </a:p>
        </p:txBody>
      </p:sp>
      <p:sp>
        <p:nvSpPr>
          <p:cNvPr id="4" name="Slide Number Placeholder 3"/>
          <p:cNvSpPr>
            <a:spLocks noGrp="1"/>
          </p:cNvSpPr>
          <p:nvPr>
            <p:ph type="sldNum" sz="quarter" idx="10"/>
          </p:nvPr>
        </p:nvSpPr>
        <p:spPr/>
        <p:txBody>
          <a:bodyPr/>
          <a:lstStyle/>
          <a:p>
            <a:fld id="{905506F8-A6E5-7640-A4E5-9EF58A0EE111}" type="slidenum">
              <a:rPr lang="en-US" smtClean="0"/>
              <a:pPr/>
              <a:t>19</a:t>
            </a:fld>
            <a:endParaRPr lang="en-US" dirty="0"/>
          </a:p>
        </p:txBody>
      </p:sp>
    </p:spTree>
    <p:extLst>
      <p:ext uri="{BB962C8B-B14F-4D97-AF65-F5344CB8AC3E}">
        <p14:creationId xmlns:p14="http://schemas.microsoft.com/office/powerpoint/2010/main" val="1940847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20</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Continuous…</a:t>
            </a:r>
          </a:p>
          <a:p>
            <a:endParaRPr lang="en-US" dirty="0" smtClean="0"/>
          </a:p>
          <a:p>
            <a:r>
              <a:rPr lang="en-US" dirty="0" smtClean="0"/>
              <a:t>Integration is the process of eliciting fast, automated feedback on the correctness of your application every time there is a change to the code.</a:t>
            </a:r>
          </a:p>
          <a:p>
            <a:endParaRPr lang="en-US" dirty="0" smtClean="0"/>
          </a:p>
          <a:p>
            <a:r>
              <a:rPr lang="en-US" dirty="0" smtClean="0"/>
              <a:t>Delivery builds upon the earlier concept by providing fast, automated feedback on the correctness and production readiness of your application every time there is a change to code, infrastructure, or configuration.</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23</a:t>
            </a:fld>
            <a:endParaRPr lang="en-US" dirty="0"/>
          </a:p>
        </p:txBody>
      </p:sp>
    </p:spTree>
    <p:extLst>
      <p:ext uri="{BB962C8B-B14F-4D97-AF65-F5344CB8AC3E}">
        <p14:creationId xmlns:p14="http://schemas.microsoft.com/office/powerpoint/2010/main" val="4255194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72376"/>
            <a:r>
              <a:rPr lang="en-US" sz="2700" b="1" dirty="0"/>
              <a:t>Agile</a:t>
            </a:r>
            <a:r>
              <a:rPr lang="en-US" sz="2700" dirty="0"/>
              <a:t> and </a:t>
            </a:r>
            <a:r>
              <a:rPr lang="en-US" sz="2700" b="1" dirty="0"/>
              <a:t>lean</a:t>
            </a:r>
            <a:r>
              <a:rPr lang="en-US" sz="2700" dirty="0"/>
              <a:t> software development</a:t>
            </a:r>
          </a:p>
          <a:p>
            <a:pPr marL="1308564" lvl="1"/>
            <a:r>
              <a:rPr lang="en-US" sz="2700" dirty="0"/>
              <a:t>Potentially shippable product (Scrum)</a:t>
            </a:r>
          </a:p>
          <a:p>
            <a:pPr marL="1308564" lvl="1"/>
            <a:r>
              <a:rPr lang="en-US" sz="2700" dirty="0"/>
              <a:t>Deliver as Fast as possible (Lean)</a:t>
            </a:r>
          </a:p>
          <a:p>
            <a:pPr marL="1308564" lvl="1"/>
            <a:r>
              <a:rPr lang="en-US" sz="2700" dirty="0"/>
              <a:t>Many concepts in Continuous Delivery come from Lean</a:t>
            </a:r>
          </a:p>
          <a:p>
            <a:pPr marL="872376"/>
            <a:r>
              <a:rPr lang="en-US" sz="2700" dirty="0"/>
              <a:t>Release Early, Release Often</a:t>
            </a:r>
          </a:p>
          <a:p>
            <a:endParaRPr lang="en-US" dirty="0" smtClean="0"/>
          </a:p>
          <a:p>
            <a:r>
              <a:rPr lang="en-US" dirty="0" smtClean="0"/>
              <a:t>Software is always in a releasable state.</a:t>
            </a:r>
          </a:p>
          <a:p>
            <a:r>
              <a:rPr lang="en-US" dirty="0" smtClean="0"/>
              <a:t>From Continuous</a:t>
            </a:r>
            <a:r>
              <a:rPr lang="en-US" baseline="0" dirty="0" smtClean="0"/>
              <a:t> Delivery Jez Humble</a:t>
            </a:r>
          </a:p>
          <a:p>
            <a:r>
              <a:rPr lang="en-US" dirty="0" smtClean="0"/>
              <a:t>http://ptgmedia.pearsoncmg.com/images/art_humble_continuousdelivery/elementLinks/humble_fig01.jpg</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C_D i_s_ _c_o_n_c_e_r_n_e_d_ _w_i_t_h_ _“…h_o_w_ _a_l_l_ _t_h_e_ _m_o_v_i_n_g_ _p_a_r_t_s_ _f_i_t_ _t_o_g_e_t_h_e_r_:_ _c_o_n_f_i_g_u_r_a_t_i_o_n_ _m_a_n_a_g_e_m_e_n_t_,_ _a_u_t_o_m_a_t_e_d_ _t_e_s_t_i_n_g_,_ _c_o_n_t_i_n_u_o_u_s_ _i_n_t_e_g_r_a_t_i_o_n_ _a_n_d_ _d_e_p_l_o_y_m_e_n_t_,_ _d_a_t_a_ _m_a_n_a_g_e_m_e_n_t_,_ _e_n_v_i_r_o_n_m_e_n_t_ _m_a_n_a_g_e_m_e_n_t_,_ _a_n_d_ _r_e_l_e_a_s_e_ _m_a_n_a_g_e_m_e_n_t_._”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24</a:t>
            </a:fld>
            <a:endParaRPr lang="en-US" dirty="0"/>
          </a:p>
        </p:txBody>
      </p:sp>
    </p:spTree>
    <p:extLst>
      <p:ext uri="{BB962C8B-B14F-4D97-AF65-F5344CB8AC3E}">
        <p14:creationId xmlns:p14="http://schemas.microsoft.com/office/powerpoint/2010/main" val="2259297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28</a:t>
            </a:fld>
            <a:endParaRPr lang="en-US" dirty="0"/>
          </a:p>
        </p:txBody>
      </p:sp>
    </p:spTree>
    <p:extLst>
      <p:ext uri="{BB962C8B-B14F-4D97-AF65-F5344CB8AC3E}">
        <p14:creationId xmlns:p14="http://schemas.microsoft.com/office/powerpoint/2010/main" val="2595915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a:t>
            </a:fld>
            <a:endParaRPr lang="en-US" dirty="0"/>
          </a:p>
        </p:txBody>
      </p:sp>
    </p:spTree>
    <p:extLst>
      <p:ext uri="{BB962C8B-B14F-4D97-AF65-F5344CB8AC3E}">
        <p14:creationId xmlns:p14="http://schemas.microsoft.com/office/powerpoint/2010/main" val="212606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smtClean="0"/>
              <a:t>Save money and time is project goes bad</a:t>
            </a:r>
          </a:p>
          <a:p>
            <a:pPr lvl="2"/>
            <a:r>
              <a:rPr lang="en-US" dirty="0" smtClean="0"/>
              <a:t>Save money and time with automation</a:t>
            </a:r>
          </a:p>
          <a:p>
            <a:pPr lvl="3"/>
            <a:r>
              <a:rPr lang="en-US" dirty="0" smtClean="0"/>
              <a:t>As deploying to production becomes easier, more time can be spent developing valuable features</a:t>
            </a:r>
          </a:p>
          <a:p>
            <a:pPr defTabSz="897301">
              <a:defRPr/>
            </a:pPr>
            <a:r>
              <a:rPr lang="en-US" dirty="0"/>
              <a:t>Don’t think requirements — think testable hypotheses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29</a:t>
            </a:fld>
            <a:endParaRPr lang="en-US" dirty="0"/>
          </a:p>
        </p:txBody>
      </p:sp>
    </p:spTree>
    <p:extLst>
      <p:ext uri="{BB962C8B-B14F-4D97-AF65-F5344CB8AC3E}">
        <p14:creationId xmlns:p14="http://schemas.microsoft.com/office/powerpoint/2010/main" val="2861320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Delivery</a:t>
            </a:r>
          </a:p>
          <a:p>
            <a:r>
              <a:rPr lang="en-US" sz="1200" i="1" dirty="0" smtClean="0"/>
              <a:t>Software is always deployable</a:t>
            </a:r>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30</a:t>
            </a:fld>
            <a:endParaRPr lang="en-US" dirty="0"/>
          </a:p>
        </p:txBody>
      </p:sp>
    </p:spTree>
    <p:extLst>
      <p:ext uri="{BB962C8B-B14F-4D97-AF65-F5344CB8AC3E}">
        <p14:creationId xmlns:p14="http://schemas.microsoft.com/office/powerpoint/2010/main" val="2276047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Third way is about</a:t>
            </a:r>
            <a:r>
              <a:rPr lang="en-US" baseline="0" dirty="0" smtClean="0"/>
              <a:t> CONTINUOUS Improvement -&gt;&gt;&gt;&gt;&gt;</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32</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Recap…</a:t>
            </a:r>
            <a:endParaRPr lang="en-US" dirty="0" smtClean="0"/>
          </a:p>
          <a:p>
            <a:r>
              <a:rPr lang="en-US" dirty="0" smtClean="0"/>
              <a:t>Automation </a:t>
            </a:r>
            <a:r>
              <a:rPr lang="en-US" dirty="0" err="1" smtClean="0"/>
              <a:t>Prereq</a:t>
            </a:r>
            <a:r>
              <a:rPr lang="en-US" dirty="0" smtClean="0"/>
              <a:t>.</a:t>
            </a:r>
          </a:p>
          <a:p>
            <a:endParaRPr lang="en-US" dirty="0" smtClean="0"/>
          </a:p>
          <a:p>
            <a:r>
              <a:rPr lang="en-US" dirty="0" smtClean="0"/>
              <a:t>Environment Fidelity  repeatability (</a:t>
            </a:r>
            <a:r>
              <a:rPr lang="en-US" dirty="0" err="1" smtClean="0"/>
              <a:t>IaaS</a:t>
            </a:r>
            <a:r>
              <a:rPr lang="en-US" dirty="0" smtClean="0"/>
              <a:t>, </a:t>
            </a:r>
            <a:r>
              <a:rPr lang="en-US" dirty="0" err="1" smtClean="0"/>
              <a:t>PaaS</a:t>
            </a:r>
            <a:r>
              <a:rPr lang="en-US" dirty="0" smtClean="0"/>
              <a:t>)  test-test test and test</a:t>
            </a:r>
          </a:p>
          <a:p>
            <a:endParaRPr lang="en-US" dirty="0" smtClean="0"/>
          </a:p>
          <a:p>
            <a:endParaRPr lang="en-US" dirty="0" smtClean="0"/>
          </a:p>
          <a:p>
            <a:r>
              <a:rPr lang="en-US" sz="1200" b="0" i="0" u="none" strike="noStrike" kern="1200" baseline="0" dirty="0" smtClean="0">
                <a:solidFill>
                  <a:schemeClr val="tx1"/>
                </a:solidFill>
                <a:latin typeface="+mn-lt"/>
                <a:ea typeface="+mn-ea"/>
                <a:cs typeface="+mn-cs"/>
              </a:rPr>
              <a:t>“It is only through automated testing that</a:t>
            </a:r>
          </a:p>
          <a:p>
            <a:r>
              <a:rPr lang="en-US" sz="1200" b="0" i="0" u="none" strike="noStrike" kern="1200" baseline="0" dirty="0" smtClean="0">
                <a:solidFill>
                  <a:schemeClr val="tx1"/>
                </a:solidFill>
                <a:latin typeface="+mn-lt"/>
                <a:ea typeface="+mn-ea"/>
                <a:cs typeface="+mn-cs"/>
              </a:rPr>
              <a:t>we can transform fear into boredom…</a:t>
            </a:r>
          </a:p>
          <a:p>
            <a:r>
              <a:rPr lang="en-US" sz="1200" b="0" i="0" u="none" strike="noStrike" kern="1200" baseline="0" dirty="0" smtClean="0">
                <a:solidFill>
                  <a:schemeClr val="tx1"/>
                </a:solidFill>
                <a:latin typeface="+mn-lt"/>
                <a:ea typeface="+mn-ea"/>
                <a:cs typeface="+mn-cs"/>
              </a:rPr>
              <a:t>The only way you can get people</a:t>
            </a:r>
          </a:p>
          <a:p>
            <a:r>
              <a:rPr lang="en-US" sz="1200" b="0" i="0" u="none" strike="noStrike" kern="1200" baseline="0" dirty="0" smtClean="0">
                <a:solidFill>
                  <a:schemeClr val="tx1"/>
                </a:solidFill>
                <a:latin typeface="+mn-lt"/>
                <a:ea typeface="+mn-ea"/>
                <a:cs typeface="+mn-cs"/>
              </a:rPr>
              <a:t>productive is to show them there is a</a:t>
            </a:r>
          </a:p>
          <a:p>
            <a:r>
              <a:rPr lang="en-US" sz="1200" b="0" i="0" u="none" strike="noStrike" kern="1200" baseline="0" dirty="0" smtClean="0">
                <a:solidFill>
                  <a:schemeClr val="tx1"/>
                </a:solidFill>
                <a:latin typeface="+mn-lt"/>
                <a:ea typeface="+mn-ea"/>
                <a:cs typeface="+mn-cs"/>
              </a:rPr>
              <a:t>safety net underneath them that will</a:t>
            </a:r>
          </a:p>
          <a:p>
            <a:r>
              <a:rPr lang="en-US" sz="1200" b="0" i="0" u="none" strike="noStrike" kern="1200" baseline="0" dirty="0" smtClean="0">
                <a:solidFill>
                  <a:schemeClr val="tx1"/>
                </a:solidFill>
                <a:latin typeface="+mn-lt"/>
                <a:ea typeface="+mn-ea"/>
                <a:cs typeface="+mn-cs"/>
              </a:rPr>
              <a:t>catch errors long before they get into</a:t>
            </a:r>
          </a:p>
          <a:p>
            <a:r>
              <a:rPr lang="en-US" sz="1200" b="0" i="0" u="none" strike="noStrike" kern="1200" baseline="0" dirty="0" smtClean="0">
                <a:solidFill>
                  <a:schemeClr val="tx1"/>
                </a:solidFill>
                <a:latin typeface="+mn-lt"/>
                <a:ea typeface="+mn-ea"/>
                <a:cs typeface="+mn-cs"/>
              </a:rPr>
              <a:t>production.”</a:t>
            </a:r>
          </a:p>
          <a:p>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Eran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Messeri</a:t>
            </a:r>
            <a:r>
              <a:rPr lang="en-US" sz="1200" b="0" i="0" u="none" strike="noStrike" kern="1200" baseline="0" dirty="0" smtClean="0">
                <a:solidFill>
                  <a:schemeClr val="tx1"/>
                </a:solidFill>
                <a:latin typeface="+mn-lt"/>
                <a:ea typeface="+mn-ea"/>
                <a:cs typeface="+mn-cs"/>
              </a:rPr>
              <a:t>, SCM, Google</a:t>
            </a:r>
          </a:p>
          <a:p>
            <a:endParaRPr lang="en-US" dirty="0" smtClean="0"/>
          </a:p>
          <a:p>
            <a:endParaRPr lang="en-US" dirty="0" smtClean="0"/>
          </a:p>
          <a:p>
            <a:r>
              <a:rPr lang="en-US" dirty="0" smtClean="0"/>
              <a:t>Self Service – helps</a:t>
            </a:r>
            <a:r>
              <a:rPr lang="en-US" baseline="0" dirty="0" smtClean="0"/>
              <a:t> eliminate the wall – brings dev. Into the ops picture.</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Consistency in code, environments and configuration</a:t>
            </a:r>
          </a:p>
          <a:p>
            <a:r>
              <a:rPr lang="en-US" dirty="0" smtClean="0"/>
              <a:t>Next Slide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33</a:t>
            </a:fld>
            <a:endParaRPr lang="en-US" dirty="0"/>
          </a:p>
        </p:txBody>
      </p:sp>
    </p:spTree>
    <p:extLst>
      <p:ext uri="{BB962C8B-B14F-4D97-AF65-F5344CB8AC3E}">
        <p14:creationId xmlns:p14="http://schemas.microsoft.com/office/powerpoint/2010/main" val="2354877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ASSERTs to catch misconfigurations and inconsistencies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Now that the First 2 Ways have been mastered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Break </a:t>
            </a:r>
            <a:r>
              <a:rPr lang="en-US" dirty="0" smtClean="0"/>
              <a:t>Things Before </a:t>
            </a:r>
            <a:r>
              <a:rPr lang="en-US" dirty="0" smtClean="0"/>
              <a:t>Production – in Production – inject faults –</a:t>
            </a:r>
            <a:r>
              <a:rPr lang="en-US" baseline="0" dirty="0" smtClean="0"/>
              <a:t>Chaos Monkey – now the </a:t>
            </a:r>
            <a:r>
              <a:rPr lang="en-US" dirty="0" smtClean="0"/>
              <a:t>Simian</a:t>
            </a:r>
            <a:r>
              <a:rPr lang="en-US" baseline="0" dirty="0" smtClean="0"/>
              <a:t> Army –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sz="1200" b="0" i="0" u="none" strike="noStrike" kern="1200" baseline="0" dirty="0" smtClean="0">
                <a:solidFill>
                  <a:schemeClr val="tx1"/>
                </a:solidFill>
                <a:latin typeface="+mn-lt"/>
                <a:ea typeface="+mn-ea"/>
                <a:cs typeface="+mn-cs"/>
              </a:rPr>
              <a:t>This is at the core of what saved Netflix during the</a:t>
            </a:r>
          </a:p>
          <a:p>
            <a:r>
              <a:rPr lang="en-US" sz="1200" b="0" i="0" u="none" strike="noStrike" kern="1200" baseline="0" dirty="0" smtClean="0">
                <a:solidFill>
                  <a:schemeClr val="tx1"/>
                </a:solidFill>
                <a:latin typeface="+mn-lt"/>
                <a:ea typeface="+mn-ea"/>
                <a:cs typeface="+mn-cs"/>
              </a:rPr>
              <a:t>EC2 outage in 2011. The site remained operational</a:t>
            </a:r>
          </a:p>
          <a:p>
            <a:r>
              <a:rPr lang="en-US" sz="1200" b="0" i="0" u="none" strike="noStrike" kern="1200" baseline="0" dirty="0" smtClean="0">
                <a:solidFill>
                  <a:schemeClr val="tx1"/>
                </a:solidFill>
                <a:latin typeface="+mn-lt"/>
                <a:ea typeface="+mn-ea"/>
                <a:cs typeface="+mn-cs"/>
              </a:rPr>
              <a:t>because of the Chaos Monkey, a piece of code that kills</a:t>
            </a:r>
          </a:p>
          <a:p>
            <a:r>
              <a:rPr lang="en-US" sz="1200" b="0" i="0" u="none" strike="noStrike" kern="1200" baseline="0" dirty="0" smtClean="0">
                <a:solidFill>
                  <a:schemeClr val="tx1"/>
                </a:solidFill>
                <a:latin typeface="+mn-lt"/>
                <a:ea typeface="+mn-ea"/>
                <a:cs typeface="+mn-cs"/>
              </a:rPr>
              <a:t>processes in production randomly requiring new code</a:t>
            </a:r>
          </a:p>
          <a:p>
            <a:r>
              <a:rPr lang="en-US" sz="1200" b="0" i="0" u="none" strike="noStrike" kern="1200" baseline="0" dirty="0" smtClean="0">
                <a:solidFill>
                  <a:schemeClr val="tx1"/>
                </a:solidFill>
                <a:latin typeface="+mn-lt"/>
                <a:ea typeface="+mn-ea"/>
                <a:cs typeface="+mn-cs"/>
              </a:rPr>
              <a:t>and environment changes to be strong. The result is</a:t>
            </a:r>
          </a:p>
          <a:p>
            <a:r>
              <a:rPr lang="en-US" sz="1200" b="0" i="0" u="none" strike="noStrike" kern="1200" baseline="0" dirty="0" smtClean="0">
                <a:solidFill>
                  <a:schemeClr val="tx1"/>
                </a:solidFill>
                <a:latin typeface="+mn-lt"/>
                <a:ea typeface="+mn-ea"/>
                <a:cs typeface="+mn-cs"/>
              </a:rPr>
              <a:t>Netflix was one of the very few businesses that did not</a:t>
            </a:r>
          </a:p>
          <a:p>
            <a:r>
              <a:rPr lang="en-US" sz="1200" b="0" i="0" u="none" strike="noStrike" kern="1200" baseline="0" dirty="0" smtClean="0">
                <a:solidFill>
                  <a:schemeClr val="tx1"/>
                </a:solidFill>
                <a:latin typeface="+mn-lt"/>
                <a:ea typeface="+mn-ea"/>
                <a:cs typeface="+mn-cs"/>
              </a:rPr>
              <a:t>go down during this failure.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Monitor your teams business Hypothesis’ – take a</a:t>
            </a:r>
            <a:r>
              <a:rPr lang="en-US" baseline="0" dirty="0" smtClean="0"/>
              <a:t> scientific approach </a:t>
            </a:r>
            <a:endParaRPr lang="en-US" dirty="0" smtClean="0"/>
          </a:p>
          <a:p>
            <a:endParaRPr lang="en-US" dirty="0" smtClean="0"/>
          </a:p>
          <a:p>
            <a:r>
              <a:rPr lang="en-US" sz="1200" b="0" i="0" u="none" strike="noStrike" kern="1200" baseline="0" dirty="0" smtClean="0">
                <a:solidFill>
                  <a:schemeClr val="tx1"/>
                </a:solidFill>
                <a:latin typeface="+mn-lt"/>
                <a:ea typeface="+mn-ea"/>
                <a:cs typeface="+mn-cs"/>
              </a:rPr>
              <a:t>“Our goal is to do painful things</a:t>
            </a:r>
          </a:p>
          <a:p>
            <a:r>
              <a:rPr lang="en-US" sz="1200" b="0" i="0" u="none" strike="noStrike" kern="1200" baseline="0" dirty="0" smtClean="0">
                <a:solidFill>
                  <a:schemeClr val="tx1"/>
                </a:solidFill>
                <a:latin typeface="+mn-lt"/>
                <a:ea typeface="+mn-ea"/>
                <a:cs typeface="+mn-cs"/>
              </a:rPr>
              <a:t>more frequently, breaking all of</a:t>
            </a:r>
          </a:p>
          <a:p>
            <a:r>
              <a:rPr lang="en-US" sz="1200" b="0" i="0" u="none" strike="noStrike" kern="1200" baseline="0" dirty="0" smtClean="0">
                <a:solidFill>
                  <a:schemeClr val="tx1"/>
                </a:solidFill>
                <a:latin typeface="+mn-lt"/>
                <a:ea typeface="+mn-ea"/>
                <a:cs typeface="+mn-cs"/>
              </a:rPr>
              <a:t>human nature.”</a:t>
            </a:r>
          </a:p>
          <a:p>
            <a:r>
              <a:rPr lang="en-US" sz="1200" b="0" i="0" u="none" strike="noStrike" kern="1200" baseline="0" dirty="0" smtClean="0">
                <a:solidFill>
                  <a:schemeClr val="tx1"/>
                </a:solidFill>
                <a:latin typeface="+mn-lt"/>
                <a:ea typeface="+mn-ea"/>
                <a:cs typeface="+mn-cs"/>
              </a:rPr>
              <a:t>— Adrian Cockcroft,</a:t>
            </a:r>
          </a:p>
          <a:p>
            <a:r>
              <a:rPr lang="en-US" sz="1200" b="0" i="0" u="none" strike="noStrike" kern="1200" baseline="0" dirty="0" smtClean="0">
                <a:solidFill>
                  <a:schemeClr val="tx1"/>
                </a:solidFill>
                <a:latin typeface="+mn-lt"/>
                <a:ea typeface="+mn-ea"/>
                <a:cs typeface="+mn-cs"/>
              </a:rPr>
              <a:t>Technology Fellow, Battery Ventures;</a:t>
            </a:r>
          </a:p>
          <a:p>
            <a:r>
              <a:rPr lang="en-US" sz="1200" b="0" i="0" u="none" strike="noStrike" kern="1200" baseline="0" dirty="0" smtClean="0">
                <a:solidFill>
                  <a:schemeClr val="tx1"/>
                </a:solidFill>
                <a:latin typeface="+mn-lt"/>
                <a:ea typeface="+mn-ea"/>
                <a:cs typeface="+mn-cs"/>
              </a:rPr>
              <a:t>formerly Cloud Architect, Netflix2</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dirty="0" smtClean="0"/>
          </a:p>
          <a:p>
            <a:endParaRPr lang="en-US" dirty="0" smtClean="0"/>
          </a:p>
          <a:p>
            <a:r>
              <a:rPr lang="en-US" dirty="0" smtClean="0"/>
              <a:t>TECHNICAL </a:t>
            </a:r>
            <a:r>
              <a:rPr lang="en-US" dirty="0" smtClean="0"/>
              <a:t>Debt:</a:t>
            </a:r>
          </a:p>
          <a:p>
            <a:r>
              <a:rPr lang="en-US" dirty="0" smtClean="0"/>
              <a:t>Allocate 20% of cycles to technical debt reduction</a:t>
            </a:r>
          </a:p>
          <a:p>
            <a:pPr lvl="1"/>
            <a:r>
              <a:rPr lang="en-US" dirty="0" smtClean="0"/>
              <a:t>Before you end up allocating 100%</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Remember they’re still visible stories with measurable metrics</a:t>
            </a:r>
          </a:p>
          <a:p>
            <a:endParaRPr lang="en-US" dirty="0" smtClean="0"/>
          </a:p>
          <a:p>
            <a:r>
              <a:rPr lang="en-US" dirty="0" smtClean="0"/>
              <a:t>Rapid cycling encourages experimentation</a:t>
            </a:r>
          </a:p>
          <a:p>
            <a:pPr lvl="1"/>
            <a:r>
              <a:rPr lang="en-US" dirty="0" smtClean="0"/>
              <a:t>Every feature can be split-tested</a:t>
            </a:r>
          </a:p>
          <a:p>
            <a:pPr lvl="1"/>
            <a:r>
              <a:rPr lang="en-US" dirty="0" smtClean="0"/>
              <a:t>Use Metric Driven Development</a:t>
            </a:r>
          </a:p>
          <a:p>
            <a:pPr lvl="1"/>
            <a:r>
              <a:rPr lang="en-US" dirty="0" smtClean="0"/>
              <a:t>If you can’t tell which test is better, what’s the point?</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34</a:t>
            </a:fld>
            <a:endParaRPr lang="en-US" dirty="0"/>
          </a:p>
        </p:txBody>
      </p:sp>
    </p:spTree>
    <p:extLst>
      <p:ext uri="{BB962C8B-B14F-4D97-AF65-F5344CB8AC3E}">
        <p14:creationId xmlns:p14="http://schemas.microsoft.com/office/powerpoint/2010/main" val="1898496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have been many smart</a:t>
            </a:r>
            <a:r>
              <a:rPr lang="en-US" baseline="0" dirty="0" smtClean="0"/>
              <a:t> people discussing DevOps processes and principles— Damon Edwards (DTO), John Wills coined CAMS – Jez Humble added in L - LEAN</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35</a:t>
            </a:fld>
            <a:endParaRPr lang="en-US" dirty="0"/>
          </a:p>
        </p:txBody>
      </p:sp>
    </p:spTree>
    <p:extLst>
      <p:ext uri="{BB962C8B-B14F-4D97-AF65-F5344CB8AC3E}">
        <p14:creationId xmlns:p14="http://schemas.microsoft.com/office/powerpoint/2010/main" val="1268227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 on Culture</a:t>
            </a:r>
          </a:p>
          <a:p>
            <a:endParaRPr lang="en-US" dirty="0" smtClean="0"/>
          </a:p>
          <a:p>
            <a:r>
              <a:rPr lang="en-US" dirty="0" smtClean="0"/>
              <a:t>Measurement</a:t>
            </a:r>
          </a:p>
          <a:p>
            <a:r>
              <a:rPr lang="en-US" dirty="0" smtClean="0"/>
              <a:t>Sharing</a:t>
            </a:r>
          </a:p>
          <a:p>
            <a:endParaRPr lang="en-US" dirty="0" smtClean="0"/>
          </a:p>
        </p:txBody>
      </p:sp>
      <p:sp>
        <p:nvSpPr>
          <p:cNvPr id="4" name="Slide Number Placeholder 3"/>
          <p:cNvSpPr>
            <a:spLocks noGrp="1"/>
          </p:cNvSpPr>
          <p:nvPr>
            <p:ph type="sldNum" sz="quarter" idx="10"/>
          </p:nvPr>
        </p:nvSpPr>
        <p:spPr/>
        <p:txBody>
          <a:bodyPr/>
          <a:lstStyle/>
          <a:p>
            <a:fld id="{32B68F93-4804-4D03-9350-07C29F868477}" type="slidenum">
              <a:rPr lang="en-US" smtClean="0"/>
              <a:t>36</a:t>
            </a:fld>
            <a:endParaRPr lang="en-US" dirty="0"/>
          </a:p>
        </p:txBody>
      </p:sp>
    </p:spTree>
    <p:extLst>
      <p:ext uri="{BB962C8B-B14F-4D97-AF65-F5344CB8AC3E}">
        <p14:creationId xmlns:p14="http://schemas.microsoft.com/office/powerpoint/2010/main" val="227776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You don’t do DevOps!  </a:t>
            </a:r>
            <a:endParaRPr lang="en-US" dirty="0" smtClean="0"/>
          </a:p>
          <a:p>
            <a:r>
              <a:rPr lang="en-US" dirty="0" smtClean="0"/>
              <a:t>Operations</a:t>
            </a:r>
            <a:r>
              <a:rPr lang="en-US" baseline="0" dirty="0" smtClean="0"/>
              <a:t> as a Service – Operations Engineering</a:t>
            </a:r>
          </a:p>
          <a:p>
            <a:r>
              <a:rPr lang="en-US" baseline="0" dirty="0" smtClean="0"/>
              <a:t>Process, tools and systems</a:t>
            </a:r>
          </a:p>
          <a:p>
            <a:r>
              <a:rPr lang="en-US" baseline="0" dirty="0" smtClean="0"/>
              <a:t>Service provider mindset</a:t>
            </a:r>
          </a:p>
          <a:p>
            <a:endParaRPr lang="en-US" baseline="0" dirty="0" smtClean="0"/>
          </a:p>
          <a:p>
            <a:r>
              <a:rPr lang="en-US" dirty="0" smtClean="0"/>
              <a:t>Can your developers easily create a development sandbox that closely matches the production environment, even when physical resources are constrained?</a:t>
            </a:r>
          </a:p>
          <a:p>
            <a:r>
              <a:rPr lang="en-US" dirty="0" smtClean="0"/>
              <a:t>Does your organization structure support cross-functional teams that put more emphasis on getting quality software out the door than individuals’ roles?</a:t>
            </a:r>
          </a:p>
          <a:p>
            <a:r>
              <a:rPr lang="en-US" dirty="0" smtClean="0"/>
              <a:t>Can your team provide overall visibility into your application release activities and timing to all major stakeholders?</a:t>
            </a:r>
          </a:p>
          <a:p>
            <a:r>
              <a:rPr lang="en-US" dirty="0" smtClean="0"/>
              <a:t>Have you consolidated the tools required to monitor network, systems, database and other areas to reduce complexity and speed time to market? </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37</a:t>
            </a:fld>
            <a:endParaRPr lang="en-US" dirty="0"/>
          </a:p>
        </p:txBody>
      </p:sp>
    </p:spTree>
    <p:extLst>
      <p:ext uri="{BB962C8B-B14F-4D97-AF65-F5344CB8AC3E}">
        <p14:creationId xmlns:p14="http://schemas.microsoft.com/office/powerpoint/2010/main" val="2205209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Explain SLIDE</a:t>
            </a:r>
            <a:r>
              <a:rPr lang="en-US" sz="1200" b="1" kern="1200" baseline="0" dirty="0" smtClean="0">
                <a:solidFill>
                  <a:schemeClr val="tx1"/>
                </a:solidFill>
                <a:effectLst/>
                <a:latin typeface="+mn-lt"/>
                <a:ea typeface="+mn-ea"/>
                <a:cs typeface="+mn-cs"/>
              </a:rPr>
              <a:t> – Where do DevOps orgs want to be….</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Give Organizations </a:t>
            </a:r>
            <a:r>
              <a:rPr lang="en-US" sz="1200" b="1" kern="1200" baseline="0" dirty="0" smtClean="0">
                <a:solidFill>
                  <a:schemeClr val="tx1"/>
                </a:solidFill>
                <a:effectLst/>
                <a:latin typeface="+mn-lt"/>
                <a:ea typeface="+mn-ea"/>
                <a:cs typeface="+mn-cs"/>
              </a:rPr>
              <a:t> -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Google, </a:t>
            </a:r>
            <a:r>
              <a:rPr lang="en-US" sz="1200" b="1" kern="1200" baseline="0" dirty="0" err="1" smtClean="0">
                <a:solidFill>
                  <a:schemeClr val="tx1"/>
                </a:solidFill>
                <a:effectLst/>
                <a:latin typeface="+mn-lt"/>
                <a:ea typeface="+mn-ea"/>
                <a:cs typeface="+mn-cs"/>
              </a:rPr>
              <a:t>NetFlix</a:t>
            </a:r>
            <a:r>
              <a:rPr lang="en-US" sz="1200" b="1" kern="1200" baseline="0" dirty="0" smtClean="0">
                <a:solidFill>
                  <a:schemeClr val="tx1"/>
                </a:solidFill>
                <a:effectLst/>
                <a:latin typeface="+mn-lt"/>
                <a:ea typeface="+mn-ea"/>
                <a:cs typeface="+mn-cs"/>
              </a:rPr>
              <a:t>, </a:t>
            </a:r>
            <a:r>
              <a:rPr lang="en-US" sz="1200" b="1" kern="1200" baseline="0" dirty="0" err="1" smtClean="0">
                <a:solidFill>
                  <a:schemeClr val="tx1"/>
                </a:solidFill>
                <a:effectLst/>
                <a:latin typeface="+mn-lt"/>
                <a:ea typeface="+mn-ea"/>
                <a:cs typeface="+mn-cs"/>
              </a:rPr>
              <a:t>Etsy</a:t>
            </a:r>
            <a:r>
              <a:rPr lang="en-US" sz="1200" b="1" kern="1200" baseline="0" dirty="0" smtClean="0">
                <a:solidFill>
                  <a:schemeClr val="tx1"/>
                </a:solidFill>
                <a:effectLst/>
                <a:latin typeface="+mn-lt"/>
                <a:ea typeface="+mn-ea"/>
                <a:cs typeface="+mn-cs"/>
              </a:rPr>
              <a:t>, Flickr, how they moved from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Horses – unicorns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Flickr was one of the first to announce they were following DevOps principles with</a:t>
            </a:r>
          </a:p>
          <a:p>
            <a:r>
              <a:rPr lang="en-US" sz="1200" b="0" i="0" u="none" strike="noStrike" kern="1200" baseline="0" dirty="0" smtClean="0">
                <a:solidFill>
                  <a:schemeClr val="tx1"/>
                </a:solidFill>
                <a:latin typeface="+mn-lt"/>
                <a:ea typeface="+mn-ea"/>
                <a:cs typeface="+mn-cs"/>
              </a:rPr>
              <a:t>10 deployments a day way back in 2009.1</a:t>
            </a:r>
          </a:p>
          <a:p>
            <a:r>
              <a:rPr lang="en-US" sz="1200" b="0" i="0" u="none" strike="noStrike" kern="1200" baseline="0" dirty="0" smtClean="0">
                <a:solidFill>
                  <a:schemeClr val="tx1"/>
                </a:solidFill>
                <a:latin typeface="+mn-lt"/>
                <a:ea typeface="+mn-ea"/>
                <a:cs typeface="+mn-cs"/>
              </a:rPr>
              <a:t>&gt;&gt; TurboTax recently made 165 production changes during peak tax season resulting</a:t>
            </a:r>
          </a:p>
          <a:p>
            <a:r>
              <a:rPr lang="en-US" sz="1200" b="0" i="0" u="none" strike="noStrike" kern="1200" baseline="0" dirty="0" smtClean="0">
                <a:solidFill>
                  <a:schemeClr val="tx1"/>
                </a:solidFill>
                <a:latin typeface="+mn-lt"/>
                <a:ea typeface="+mn-ea"/>
                <a:cs typeface="+mn-cs"/>
              </a:rPr>
              <a:t>in 50% increase in website conversion rate.2</a:t>
            </a:r>
          </a:p>
          <a:p>
            <a:r>
              <a:rPr lang="en-US" sz="1200" b="0" i="0" u="none" strike="noStrike" kern="1200" baseline="0" dirty="0" smtClean="0">
                <a:solidFill>
                  <a:schemeClr val="tx1"/>
                </a:solidFill>
                <a:latin typeface="+mn-lt"/>
                <a:ea typeface="+mn-ea"/>
                <a:cs typeface="+mn-cs"/>
              </a:rPr>
              <a:t>&gt;&gt; Amazon deploys at an amazing pace: every 11.6s with 23,000 deployments a day.</a:t>
            </a:r>
          </a:p>
          <a:p>
            <a:r>
              <a:rPr lang="en-US" sz="1200" b="0" i="0" u="none" strike="noStrike" kern="1200" baseline="0" dirty="0" smtClean="0">
                <a:solidFill>
                  <a:schemeClr val="tx1"/>
                </a:solidFill>
                <a:latin typeface="+mn-lt"/>
                <a:ea typeface="+mn-ea"/>
                <a:cs typeface="+mn-cs"/>
              </a:rPr>
              <a:t>They have had 75% fewer outages since 2006, 90% fewer outage minutes, and</a:t>
            </a:r>
          </a:p>
          <a:p>
            <a:r>
              <a:rPr lang="en-US" sz="1200" b="0" i="0" u="none" strike="noStrike" kern="1200" baseline="0" dirty="0" smtClean="0">
                <a:solidFill>
                  <a:schemeClr val="tx1"/>
                </a:solidFill>
                <a:latin typeface="+mn-lt"/>
                <a:ea typeface="+mn-ea"/>
                <a:cs typeface="+mn-cs"/>
              </a:rPr>
              <a:t>only 0.001% deployments cause a problem.</a:t>
            </a:r>
            <a:endParaRPr lang="en-US" sz="1200" b="1" kern="1200" dirty="0" smtClean="0">
              <a:solidFill>
                <a:schemeClr val="tx1"/>
              </a:solidFill>
              <a:effectLst/>
              <a:latin typeface="+mn-lt"/>
              <a:ea typeface="+mn-ea"/>
              <a:cs typeface="+mn-cs"/>
            </a:endParaRPr>
          </a:p>
          <a:p>
            <a:pPr>
              <a:lnSpc>
                <a:spcPct val="120000"/>
              </a:lnSpc>
            </a:pPr>
            <a:r>
              <a:rPr lang="en-US" sz="1200" dirty="0" smtClean="0"/>
              <a:t>Benefits:</a:t>
            </a:r>
          </a:p>
          <a:p>
            <a:pPr>
              <a:lnSpc>
                <a:spcPct val="120000"/>
              </a:lnSpc>
            </a:pPr>
            <a:r>
              <a:rPr lang="en-US" sz="1200" dirty="0" smtClean="0"/>
              <a:t>Ability to anticipate, even define new business needs through visibility in the systems</a:t>
            </a:r>
          </a:p>
          <a:p>
            <a:pPr>
              <a:lnSpc>
                <a:spcPct val="120000"/>
              </a:lnSpc>
            </a:pPr>
            <a:r>
              <a:rPr lang="en-US" sz="1200" dirty="0" smtClean="0"/>
              <a:t>Ability to test and optimize new business opportunities in the system while managing risk</a:t>
            </a:r>
          </a:p>
          <a:p>
            <a:pPr>
              <a:lnSpc>
                <a:spcPct val="120000"/>
              </a:lnSpc>
            </a:pPr>
            <a:r>
              <a:rPr lang="en-US" sz="1200" b="1" dirty="0" smtClean="0"/>
              <a:t>Pride and Joy</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The HOW</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Damon </a:t>
            </a:r>
            <a:r>
              <a:rPr lang="en-US" sz="1200" b="1" kern="1200" dirty="0" smtClean="0">
                <a:solidFill>
                  <a:schemeClr val="tx1"/>
                </a:solidFill>
                <a:effectLst/>
                <a:latin typeface="+mn-lt"/>
                <a:ea typeface="+mn-ea"/>
                <a:cs typeface="+mn-cs"/>
              </a:rPr>
              <a:t>Edwards (From DTO – has visited CIS already) on Culture: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1. Build the “Why?”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2. Organizational</a:t>
            </a:r>
            <a:r>
              <a:rPr lang="en-US" sz="1200" b="1" kern="1200" baseline="0" dirty="0" smtClean="0">
                <a:solidFill>
                  <a:schemeClr val="tx1"/>
                </a:solidFill>
                <a:effectLst/>
                <a:latin typeface="+mn-lt"/>
                <a:ea typeface="+mn-ea"/>
                <a:cs typeface="+mn-cs"/>
              </a:rPr>
              <a:t> Alignment:</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2.1.Teach the basic concepts (Limit WIP, single piece</a:t>
            </a:r>
            <a:r>
              <a:rPr lang="en-US" sz="1200" b="1" kern="1200" baseline="0" dirty="0" smtClean="0">
                <a:solidFill>
                  <a:schemeClr val="tx1"/>
                </a:solidFill>
                <a:effectLst/>
                <a:latin typeface="+mn-lt"/>
                <a:ea typeface="+mn-ea"/>
                <a:cs typeface="+mn-cs"/>
              </a:rPr>
              <a:t> flow, push-pull, CI/CD – small batches)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2.2 Same Page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Value Stream Mapping – a Lean concept detailing the flow of information and artifacts going on inside an organization, leading to value creation.</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b. Timeline Analysis – attempts to discover where time is spent, where are the bottlenecks.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c. Waste Analysis – determining all sorts of waste that are produced by an organization in order to eliminate them as much as possible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2.3 </a:t>
            </a:r>
            <a:r>
              <a:rPr lang="en-US" sz="1200" b="1" kern="1200" dirty="0" smtClean="0">
                <a:solidFill>
                  <a:schemeClr val="tx1"/>
                </a:solidFill>
                <a:effectLst/>
                <a:latin typeface="+mn-lt"/>
                <a:ea typeface="+mn-ea"/>
                <a:cs typeface="+mn-cs"/>
              </a:rPr>
              <a:t>Developing metrics chains</a:t>
            </a:r>
            <a:r>
              <a:rPr lang="en-US" sz="1200" kern="1200" dirty="0" smtClean="0">
                <a:solidFill>
                  <a:schemeClr val="tx1"/>
                </a:solidFill>
                <a:effectLst/>
                <a:latin typeface="+mn-lt"/>
                <a:ea typeface="+mn-ea"/>
                <a:cs typeface="+mn-cs"/>
              </a:rPr>
              <a:t>, which are meant to measure the activity across the value delivery chain and how one’s activity impacts others’.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2.4 </a:t>
            </a:r>
            <a:r>
              <a:rPr lang="en-US" sz="1200" b="1" kern="1200" dirty="0" smtClean="0">
                <a:solidFill>
                  <a:schemeClr val="tx1"/>
                </a:solidFill>
                <a:effectLst/>
                <a:latin typeface="+mn-lt"/>
                <a:ea typeface="+mn-ea"/>
                <a:cs typeface="+mn-cs"/>
              </a:rPr>
              <a:t>Identify projects/experiments against baseline</a:t>
            </a:r>
            <a:r>
              <a:rPr lang="en-US" sz="1200" kern="1200" dirty="0" smtClean="0">
                <a:solidFill>
                  <a:schemeClr val="tx1"/>
                </a:solidFill>
                <a:effectLst/>
                <a:latin typeface="+mn-lt"/>
                <a:ea typeface="+mn-ea"/>
                <a:cs typeface="+mn-cs"/>
              </a:rPr>
              <a:t>. Identify which projects or activities deviate from the baseline and take corrective measures.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2.5 – Rinse and Repeat – Continuous Improvement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3. Continuous Improvement Loops</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These loops are meant to continually improve the process by Making Plans, Implementing Plans, Measuring Outcomes, and Deciding on How to Continue.</a:t>
            </a:r>
          </a:p>
          <a:p>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38</a:t>
            </a:fld>
            <a:endParaRPr lang="en-US" dirty="0"/>
          </a:p>
        </p:txBody>
      </p:sp>
    </p:spTree>
    <p:extLst>
      <p:ext uri="{BB962C8B-B14F-4D97-AF65-F5344CB8AC3E}">
        <p14:creationId xmlns:p14="http://schemas.microsoft.com/office/powerpoint/2010/main" val="2636108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 DevOps does replace agile – logical continuation</a:t>
            </a:r>
            <a:r>
              <a:rPr lang="en-US" baseline="0" dirty="0" smtClean="0"/>
              <a:t> of Agile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 – ITIL – ITSM </a:t>
            </a:r>
            <a:r>
              <a:rPr lang="en-US" sz="1200" kern="1200" dirty="0" smtClean="0">
                <a:solidFill>
                  <a:schemeClr val="tx1"/>
                </a:solidFill>
                <a:effectLst/>
                <a:latin typeface="+mn-lt"/>
                <a:ea typeface="+mn-ea"/>
                <a:cs typeface="+mn-cs"/>
              </a:rPr>
              <a:t>remain the best codifications of the processes that underpin IT Operations, and actually describe many of the capabilities needed in order for IT Operations to support a DevOps-style work stream.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to accommodate the faster lead times and higher deployment frequencies associated with DevOps, many areas of the ITIL processes require automation, specifically around the change, configuration, and release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b/c we require faster detection and resolution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ITIL disciplines of service design and incident and problem management remain as relevant as ever.</a:t>
            </a:r>
            <a:r>
              <a:rPr lang="en-US" dirty="0" smtClean="0">
                <a:effectLst/>
              </a:rPr>
              <a:t>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3</a:t>
            </a:r>
            <a:r>
              <a:rPr lang="en-US" sz="1200" kern="1200" baseline="0" dirty="0" smtClean="0">
                <a:solidFill>
                  <a:schemeClr val="tx1"/>
                </a:solidFill>
                <a:effectLst/>
                <a:latin typeface="+mn-lt"/>
                <a:ea typeface="+mn-ea"/>
                <a:cs typeface="+mn-cs"/>
              </a:rPr>
              <a:t> – Providing Dev. Responsibility to release into production – certain tools are enablers of this.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to support fast lead times and enable developer productivity, DevOps does require many IT operations tasks to become self-service. In other words, instead of development opening up a work ticket and waiting for IT operations to complete the work, many of these activities will be automated so that developers can do it themselves (e.g. get a production-like dev environment or add a feature metric for production telemetry).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4 </a:t>
            </a:r>
            <a:r>
              <a:rPr lang="en-US" sz="1200" kern="1200" dirty="0" smtClean="0">
                <a:solidFill>
                  <a:schemeClr val="tx1"/>
                </a:solidFill>
                <a:effectLst/>
                <a:latin typeface="+mn-lt"/>
                <a:ea typeface="+mn-ea"/>
                <a:cs typeface="+mn-cs"/>
              </a:rPr>
              <a:t>– Although</a:t>
            </a:r>
            <a:r>
              <a:rPr lang="en-US" sz="1200" kern="1200" baseline="0" dirty="0" smtClean="0">
                <a:solidFill>
                  <a:schemeClr val="tx1"/>
                </a:solidFill>
                <a:effectLst/>
                <a:latin typeface="+mn-lt"/>
                <a:ea typeface="+mn-ea"/>
                <a:cs typeface="+mn-cs"/>
              </a:rPr>
              <a:t> there are many </a:t>
            </a:r>
            <a:r>
              <a:rPr lang="en-US" sz="1200" kern="1200" baseline="0" dirty="0" err="1" smtClean="0">
                <a:solidFill>
                  <a:schemeClr val="tx1"/>
                </a:solidFill>
                <a:effectLst/>
                <a:latin typeface="+mn-lt"/>
                <a:ea typeface="+mn-ea"/>
                <a:cs typeface="+mn-cs"/>
              </a:rPr>
              <a:t>succes</a:t>
            </a:r>
            <a:r>
              <a:rPr lang="en-US" sz="1200" kern="1200" baseline="0" dirty="0" smtClean="0">
                <a:solidFill>
                  <a:schemeClr val="tx1"/>
                </a:solidFill>
                <a:effectLst/>
                <a:latin typeface="+mn-lt"/>
                <a:ea typeface="+mn-ea"/>
                <a:cs typeface="+mn-cs"/>
              </a:rPr>
              <a:t> stories with Open Source (e.g. LAMP, Ruby Python) </a:t>
            </a:r>
            <a:r>
              <a:rPr lang="en-US" sz="1200" kern="1200" dirty="0" smtClean="0">
                <a:solidFill>
                  <a:schemeClr val="tx1"/>
                </a:solidFill>
                <a:effectLst/>
                <a:latin typeface="+mn-lt"/>
                <a:ea typeface="+mn-ea"/>
                <a:cs typeface="+mn-cs"/>
              </a:rPr>
              <a:t>organizations are implementing DevOps patterns using Microsoft .NET, SAP, and even COBOL applications running on mainframes and HP LaserJet firmware. DevOps principles are universal, and they are largely independent of the underlying technology being used.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5- While many DevOps patterns require automation, DevOps also requires shared goals and shared pain throughout the IT value stream. This goes far beyond just automation.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6- DevOps is applicable and relevant to any organization that must increase flow of planned work through development while maintaining quality, reliability, and security for the customer.</a:t>
            </a:r>
            <a:r>
              <a:rPr lang="en-US" dirty="0" smtClean="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of the primary objections from horses is that all the unicorns (e.g. Google, Amazon, Twitter, </a:t>
            </a:r>
            <a:r>
              <a:rPr lang="en-US" sz="1200" kern="1200" dirty="0" err="1" smtClean="0">
                <a:solidFill>
                  <a:schemeClr val="tx1"/>
                </a:solidFill>
                <a:effectLst/>
                <a:latin typeface="+mn-lt"/>
                <a:ea typeface="+mn-ea"/>
                <a:cs typeface="+mn-cs"/>
              </a:rPr>
              <a:t>Etsy</a:t>
            </a:r>
            <a:r>
              <a:rPr lang="en-US" sz="1200" kern="1200" dirty="0" smtClean="0">
                <a:solidFill>
                  <a:schemeClr val="tx1"/>
                </a:solidFill>
                <a:effectLst/>
                <a:latin typeface="+mn-lt"/>
                <a:ea typeface="+mn-ea"/>
                <a:cs typeface="+mn-cs"/>
              </a:rPr>
              <a:t>) were born that way. In other words, unicorns were born doing DevOps</a:t>
            </a:r>
            <a:r>
              <a:rPr lang="en-US" dirty="0" smtClean="0">
                <a:effectLst/>
              </a:rPr>
              <a:t> </a:t>
            </a:r>
          </a:p>
          <a:p>
            <a:r>
              <a:rPr lang="en-US" sz="1200" kern="1200" dirty="0" smtClean="0">
                <a:solidFill>
                  <a:schemeClr val="tx1"/>
                </a:solidFill>
                <a:effectLst/>
                <a:latin typeface="+mn-lt"/>
                <a:ea typeface="+mn-ea"/>
                <a:cs typeface="+mn-cs"/>
              </a:rPr>
              <a:t>In actuality, virtually every DevOps unicorn was once a horse and had all the problems associated with being a horse:</a:t>
            </a:r>
          </a:p>
          <a:p>
            <a:pPr lvl="0"/>
            <a:r>
              <a:rPr lang="en-US" sz="1200" kern="1200" dirty="0" smtClean="0">
                <a:solidFill>
                  <a:schemeClr val="tx1"/>
                </a:solidFill>
                <a:effectLst/>
                <a:latin typeface="+mn-lt"/>
                <a:ea typeface="+mn-ea"/>
                <a:cs typeface="+mn-cs"/>
              </a:rPr>
              <a:t>Amazon, up until 2001, ran on the OBIDOS content delivery system, which became so problematic and dangerous to maintain that CTO Werner </a:t>
            </a:r>
            <a:r>
              <a:rPr lang="en-US" sz="1200" kern="1200" dirty="0" err="1" smtClean="0">
                <a:solidFill>
                  <a:schemeClr val="tx1"/>
                </a:solidFill>
                <a:effectLst/>
                <a:latin typeface="+mn-lt"/>
                <a:ea typeface="+mn-ea"/>
                <a:cs typeface="+mn-cs"/>
              </a:rPr>
              <a:t>Vogels</a:t>
            </a:r>
            <a:r>
              <a:rPr lang="en-US" sz="1200" kern="1200" dirty="0" smtClean="0">
                <a:solidFill>
                  <a:schemeClr val="tx1"/>
                </a:solidFill>
                <a:effectLst/>
                <a:latin typeface="+mn-lt"/>
                <a:ea typeface="+mn-ea"/>
                <a:cs typeface="+mn-cs"/>
              </a:rPr>
              <a:t> transformed their entire organization and code to a service-oriented architecture. (2)</a:t>
            </a:r>
          </a:p>
          <a:p>
            <a:pPr lvl="0"/>
            <a:r>
              <a:rPr lang="en-US" sz="1200" kern="1200" dirty="0" smtClean="0">
                <a:solidFill>
                  <a:schemeClr val="tx1"/>
                </a:solidFill>
                <a:effectLst/>
                <a:latin typeface="+mn-lt"/>
                <a:ea typeface="+mn-ea"/>
                <a:cs typeface="+mn-cs"/>
              </a:rPr>
              <a:t>Twitter struggled to scale capacity on their front-end monolithic Ruby on Rails system in 2009, starting a multiyear project to progressively re-architect and replace it. (3)</a:t>
            </a:r>
          </a:p>
          <a:p>
            <a:pPr lvl="0"/>
            <a:r>
              <a:rPr lang="en-US" sz="1200" kern="1200" dirty="0" smtClean="0">
                <a:solidFill>
                  <a:schemeClr val="tx1"/>
                </a:solidFill>
                <a:effectLst/>
                <a:latin typeface="+mn-lt"/>
                <a:ea typeface="+mn-ea"/>
                <a:cs typeface="+mn-cs"/>
              </a:rPr>
              <a:t>LinkedIn, six months after their successful IPO in 2011, struggled with problematic deployments so painful that they launched Operation </a:t>
            </a:r>
            <a:r>
              <a:rPr lang="en-US" sz="1200" kern="1200" dirty="0" err="1" smtClean="0">
                <a:solidFill>
                  <a:schemeClr val="tx1"/>
                </a:solidFill>
                <a:effectLst/>
                <a:latin typeface="+mn-lt"/>
                <a:ea typeface="+mn-ea"/>
                <a:cs typeface="+mn-cs"/>
              </a:rPr>
              <a:t>InVersion</a:t>
            </a:r>
            <a:r>
              <a:rPr lang="en-US" sz="1200" kern="1200" dirty="0" smtClean="0">
                <a:solidFill>
                  <a:schemeClr val="tx1"/>
                </a:solidFill>
                <a:effectLst/>
                <a:latin typeface="+mn-lt"/>
                <a:ea typeface="+mn-ea"/>
                <a:cs typeface="+mn-cs"/>
              </a:rPr>
              <a:t>, a two-month feature freeze, allowing them to overhaul their compute environments, deployments, and architecture. (4)</a:t>
            </a:r>
          </a:p>
          <a:p>
            <a:pPr lvl="0"/>
            <a:r>
              <a:rPr lang="en-US" sz="1200" kern="1200" dirty="0" err="1" smtClean="0">
                <a:solidFill>
                  <a:schemeClr val="tx1"/>
                </a:solidFill>
                <a:effectLst/>
                <a:latin typeface="+mn-lt"/>
                <a:ea typeface="+mn-ea"/>
                <a:cs typeface="+mn-cs"/>
              </a:rPr>
              <a:t>Etsy</a:t>
            </a:r>
            <a:r>
              <a:rPr lang="en-US" sz="1200" kern="1200" dirty="0" smtClean="0">
                <a:solidFill>
                  <a:schemeClr val="tx1"/>
                </a:solidFill>
                <a:effectLst/>
                <a:latin typeface="+mn-lt"/>
                <a:ea typeface="+mn-ea"/>
                <a:cs typeface="+mn-cs"/>
              </a:rPr>
              <a:t>, in 2009, according to Michael </a:t>
            </a:r>
            <a:r>
              <a:rPr lang="en-US" sz="1200" kern="1200" dirty="0" err="1" smtClean="0">
                <a:solidFill>
                  <a:schemeClr val="tx1"/>
                </a:solidFill>
                <a:effectLst/>
                <a:latin typeface="+mn-lt"/>
                <a:ea typeface="+mn-ea"/>
                <a:cs typeface="+mn-cs"/>
              </a:rPr>
              <a:t>Rembetsy</a:t>
            </a:r>
            <a:r>
              <a:rPr lang="en-US" sz="1200" kern="1200" dirty="0" smtClean="0">
                <a:solidFill>
                  <a:schemeClr val="tx1"/>
                </a:solidFill>
                <a:effectLst/>
                <a:latin typeface="+mn-lt"/>
                <a:ea typeface="+mn-ea"/>
                <a:cs typeface="+mn-cs"/>
              </a:rPr>
              <a:t>, “had to come to grips that they were living in a sea of their own engineering filth,” dealing with problematic software deployments and technical debt. They committed themselves to a cultural transformation. (5)</a:t>
            </a:r>
          </a:p>
          <a:p>
            <a:r>
              <a:rPr lang="en-US" sz="1200" kern="1200" dirty="0" smtClean="0">
                <a:solidFill>
                  <a:schemeClr val="tx1"/>
                </a:solidFill>
                <a:effectLst/>
                <a:latin typeface="+mn-lt"/>
                <a:ea typeface="+mn-ea"/>
                <a:cs typeface="+mn-cs"/>
              </a:rPr>
              <a:t>Facebook, in 2009, was at the breaking point for infrastructure operations. Barely able to keep up with user growth, code deployments were becoming increasingly dangerous and staff were continually firefighting. Jay Parikh and Pedro </a:t>
            </a:r>
            <a:r>
              <a:rPr lang="en-US" sz="1200" kern="1200" dirty="0" err="1" smtClean="0">
                <a:solidFill>
                  <a:schemeClr val="tx1"/>
                </a:solidFill>
                <a:effectLst/>
                <a:latin typeface="+mn-lt"/>
                <a:ea typeface="+mn-ea"/>
                <a:cs typeface="+mn-cs"/>
              </a:rPr>
              <a:t>Canahuati</a:t>
            </a:r>
            <a:r>
              <a:rPr lang="en-US" sz="1200" kern="1200" dirty="0" smtClean="0">
                <a:solidFill>
                  <a:schemeClr val="tx1"/>
                </a:solidFill>
                <a:effectLst/>
                <a:latin typeface="+mn-lt"/>
                <a:ea typeface="+mn-ea"/>
                <a:cs typeface="+mn-cs"/>
              </a:rPr>
              <a:t> started their transformation to make code safe to deploy again. (6)</a:t>
            </a:r>
            <a:r>
              <a:rPr lang="en-US" dirty="0" smtClean="0">
                <a:effectLst/>
              </a:rPr>
              <a:t> </a:t>
            </a:r>
            <a:r>
              <a:rPr lang="en-US" sz="1200" kern="1200" dirty="0" smtClean="0">
                <a:solidFill>
                  <a:schemeClr val="tx1"/>
                </a:solidFill>
                <a:effectLst/>
                <a:latin typeface="+mn-lt"/>
                <a:ea typeface="+mn-ea"/>
                <a:cs typeface="+mn-cs"/>
              </a:rPr>
              <a:t>In actuality, virtually every DevOps unicorn was once a horse and had all the problems associated with being a horse:</a:t>
            </a:r>
          </a:p>
          <a:p>
            <a:pPr lvl="0"/>
            <a:r>
              <a:rPr lang="en-US" sz="1200" kern="1200" dirty="0" smtClean="0">
                <a:solidFill>
                  <a:schemeClr val="tx1"/>
                </a:solidFill>
                <a:effectLst/>
                <a:latin typeface="+mn-lt"/>
                <a:ea typeface="+mn-ea"/>
                <a:cs typeface="+mn-cs"/>
              </a:rPr>
              <a:t>Amazon, up until 2001, ran on the OBIDOS content delivery system, which became so problematic and dangerous to maintain that CTO Werner </a:t>
            </a:r>
            <a:r>
              <a:rPr lang="en-US" sz="1200" kern="1200" dirty="0" err="1" smtClean="0">
                <a:solidFill>
                  <a:schemeClr val="tx1"/>
                </a:solidFill>
                <a:effectLst/>
                <a:latin typeface="+mn-lt"/>
                <a:ea typeface="+mn-ea"/>
                <a:cs typeface="+mn-cs"/>
              </a:rPr>
              <a:t>Vogels</a:t>
            </a:r>
            <a:r>
              <a:rPr lang="en-US" sz="1200" kern="1200" dirty="0" smtClean="0">
                <a:solidFill>
                  <a:schemeClr val="tx1"/>
                </a:solidFill>
                <a:effectLst/>
                <a:latin typeface="+mn-lt"/>
                <a:ea typeface="+mn-ea"/>
                <a:cs typeface="+mn-cs"/>
              </a:rPr>
              <a:t> transformed their entire organization and code to a service-oriented architecture. (2)</a:t>
            </a:r>
          </a:p>
          <a:p>
            <a:pPr lvl="0"/>
            <a:r>
              <a:rPr lang="en-US" sz="1200" kern="1200" dirty="0" smtClean="0">
                <a:solidFill>
                  <a:schemeClr val="tx1"/>
                </a:solidFill>
                <a:effectLst/>
                <a:latin typeface="+mn-lt"/>
                <a:ea typeface="+mn-ea"/>
                <a:cs typeface="+mn-cs"/>
              </a:rPr>
              <a:t>Twitter struggled to scale capacity on their front-end monolithic Ruby on Rails system in 2009, starting a multiyear project to progressively re-architect and replace it. (3)</a:t>
            </a:r>
          </a:p>
          <a:p>
            <a:pPr lvl="0"/>
            <a:r>
              <a:rPr lang="en-US" sz="1200" kern="1200" dirty="0" smtClean="0">
                <a:solidFill>
                  <a:schemeClr val="tx1"/>
                </a:solidFill>
                <a:effectLst/>
                <a:latin typeface="+mn-lt"/>
                <a:ea typeface="+mn-ea"/>
                <a:cs typeface="+mn-cs"/>
              </a:rPr>
              <a:t>LinkedIn, six months after their successful IPO in 2011, struggled with problematic deployments so painful that they launched Operation </a:t>
            </a:r>
            <a:r>
              <a:rPr lang="en-US" sz="1200" kern="1200" dirty="0" err="1" smtClean="0">
                <a:solidFill>
                  <a:schemeClr val="tx1"/>
                </a:solidFill>
                <a:effectLst/>
                <a:latin typeface="+mn-lt"/>
                <a:ea typeface="+mn-ea"/>
                <a:cs typeface="+mn-cs"/>
              </a:rPr>
              <a:t>InVersion</a:t>
            </a:r>
            <a:r>
              <a:rPr lang="en-US" sz="1200" kern="1200" dirty="0" smtClean="0">
                <a:solidFill>
                  <a:schemeClr val="tx1"/>
                </a:solidFill>
                <a:effectLst/>
                <a:latin typeface="+mn-lt"/>
                <a:ea typeface="+mn-ea"/>
                <a:cs typeface="+mn-cs"/>
              </a:rPr>
              <a:t>, a two-month feature freeze, allowing them to overhaul their compute environments, deployments, and architecture. (4)</a:t>
            </a:r>
          </a:p>
          <a:p>
            <a:pPr lvl="0"/>
            <a:r>
              <a:rPr lang="en-US" sz="1200" kern="1200" dirty="0" err="1" smtClean="0">
                <a:solidFill>
                  <a:schemeClr val="tx1"/>
                </a:solidFill>
                <a:effectLst/>
                <a:latin typeface="+mn-lt"/>
                <a:ea typeface="+mn-ea"/>
                <a:cs typeface="+mn-cs"/>
              </a:rPr>
              <a:t>Etsy</a:t>
            </a:r>
            <a:r>
              <a:rPr lang="en-US" sz="1200" kern="1200" dirty="0" smtClean="0">
                <a:solidFill>
                  <a:schemeClr val="tx1"/>
                </a:solidFill>
                <a:effectLst/>
                <a:latin typeface="+mn-lt"/>
                <a:ea typeface="+mn-ea"/>
                <a:cs typeface="+mn-cs"/>
              </a:rPr>
              <a:t>, in 2009, according to Michael </a:t>
            </a:r>
            <a:r>
              <a:rPr lang="en-US" sz="1200" kern="1200" dirty="0" err="1" smtClean="0">
                <a:solidFill>
                  <a:schemeClr val="tx1"/>
                </a:solidFill>
                <a:effectLst/>
                <a:latin typeface="+mn-lt"/>
                <a:ea typeface="+mn-ea"/>
                <a:cs typeface="+mn-cs"/>
              </a:rPr>
              <a:t>Rembetsy</a:t>
            </a:r>
            <a:r>
              <a:rPr lang="en-US" sz="1200" kern="1200" dirty="0" smtClean="0">
                <a:solidFill>
                  <a:schemeClr val="tx1"/>
                </a:solidFill>
                <a:effectLst/>
                <a:latin typeface="+mn-lt"/>
                <a:ea typeface="+mn-ea"/>
                <a:cs typeface="+mn-cs"/>
              </a:rPr>
              <a:t>, “had to come to grips that they were living in a sea of their own engineering filth,” dealing with problematic software deployments and technical debt. They committed themselves to a cultural transformation. (5)</a:t>
            </a:r>
          </a:p>
          <a:p>
            <a:r>
              <a:rPr lang="en-US" sz="1200" kern="1200" dirty="0" smtClean="0">
                <a:solidFill>
                  <a:schemeClr val="tx1"/>
                </a:solidFill>
                <a:effectLst/>
                <a:latin typeface="+mn-lt"/>
                <a:ea typeface="+mn-ea"/>
                <a:cs typeface="+mn-cs"/>
              </a:rPr>
              <a:t>Facebook, in 2009, was at the breaking point for infrastructure operations. Barely able to keep up with user growth, code deployments were becoming increasingly dangerous and staff were continually firefighting. Jay Parikh and Pedro </a:t>
            </a:r>
            <a:r>
              <a:rPr lang="en-US" sz="1200" kern="1200" dirty="0" err="1" smtClean="0">
                <a:solidFill>
                  <a:schemeClr val="tx1"/>
                </a:solidFill>
                <a:effectLst/>
                <a:latin typeface="+mn-lt"/>
                <a:ea typeface="+mn-ea"/>
                <a:cs typeface="+mn-cs"/>
              </a:rPr>
              <a:t>Canahuati</a:t>
            </a:r>
            <a:r>
              <a:rPr lang="en-US" sz="1200" kern="1200" dirty="0" smtClean="0">
                <a:solidFill>
                  <a:schemeClr val="tx1"/>
                </a:solidFill>
                <a:effectLst/>
                <a:latin typeface="+mn-lt"/>
                <a:ea typeface="+mn-ea"/>
                <a:cs typeface="+mn-cs"/>
              </a:rPr>
              <a:t> started their transformation to make code safe to deploy again. </a:t>
            </a:r>
            <a:r>
              <a:rPr lang="en-US" sz="1200" kern="1200" smtClean="0">
                <a:solidFill>
                  <a:schemeClr val="tx1"/>
                </a:solidFill>
                <a:effectLst/>
                <a:latin typeface="+mn-lt"/>
                <a:ea typeface="+mn-ea"/>
                <a:cs typeface="+mn-cs"/>
              </a:rPr>
              <a:t>(6)</a:t>
            </a:r>
            <a:r>
              <a:rPr lang="en-US" smtClean="0">
                <a:effectLst/>
              </a:rPr>
              <a:t> </a:t>
            </a:r>
            <a:endParaRPr lang="en-US" dirty="0" smtClean="0">
              <a:effectLs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After all, as Richard Foster states, “Of the Fortune 500 companies in 1955, 87 percent are gone. In 1958, the Fortune 500 tenure was 61 years; now it’s only 18 years.”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39</a:t>
            </a:fld>
            <a:endParaRPr lang="en-US" dirty="0"/>
          </a:p>
        </p:txBody>
      </p:sp>
    </p:spTree>
    <p:extLst>
      <p:ext uri="{BB962C8B-B14F-4D97-AF65-F5344CB8AC3E}">
        <p14:creationId xmlns:p14="http://schemas.microsoft.com/office/powerpoint/2010/main" val="3620188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Cross-functional teams over organizational silos</a:t>
            </a:r>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5</a:t>
            </a:fld>
            <a:endParaRPr lang="en-US" dirty="0"/>
          </a:p>
        </p:txBody>
      </p:sp>
    </p:spTree>
    <p:extLst>
      <p:ext uri="{BB962C8B-B14F-4D97-AF65-F5344CB8AC3E}">
        <p14:creationId xmlns:p14="http://schemas.microsoft.com/office/powerpoint/2010/main" val="629041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*Continuous release of software in easily accessed chunks that provide capability for meeting the user’s most urgent requirements</a:t>
            </a:r>
          </a:p>
          <a:p>
            <a:pPr lvl="0"/>
            <a:r>
              <a:rPr lang="en-US" sz="1200" kern="1200" dirty="0" smtClean="0">
                <a:solidFill>
                  <a:schemeClr val="tx1"/>
                </a:solidFill>
                <a:effectLst/>
                <a:latin typeface="+mn-lt"/>
                <a:ea typeface="+mn-ea"/>
                <a:cs typeface="+mn-cs"/>
              </a:rPr>
              <a:t>*Automatic integration and testing of applets, ensuring that they work together, access the correct version of the data, and do not make unregulated changes to data files or databases</a:t>
            </a:r>
          </a:p>
          <a:p>
            <a:pPr lvl="0"/>
            <a:r>
              <a:rPr lang="en-US" sz="1200" kern="1200" dirty="0" smtClean="0">
                <a:solidFill>
                  <a:schemeClr val="tx1"/>
                </a:solidFill>
                <a:effectLst/>
                <a:latin typeface="+mn-lt"/>
                <a:ea typeface="+mn-ea"/>
                <a:cs typeface="+mn-cs"/>
              </a:rPr>
              <a:t>*Minimal user training requirements through use of a commonly understood interface and simple access to needed features</a:t>
            </a:r>
          </a:p>
          <a:p>
            <a:pPr lvl="0"/>
            <a:r>
              <a:rPr lang="en-US" sz="1200" kern="1200" dirty="0" smtClean="0">
                <a:solidFill>
                  <a:schemeClr val="tx1"/>
                </a:solidFill>
                <a:effectLst/>
                <a:latin typeface="+mn-lt"/>
                <a:ea typeface="+mn-ea"/>
                <a:cs typeface="+mn-cs"/>
              </a:rPr>
              <a:t>*Support for a heterogeneous environment comprised of different types of devices, different operating systems, and different critical platforms</a:t>
            </a:r>
          </a:p>
          <a:p>
            <a:pPr lvl="0"/>
            <a:r>
              <a:rPr lang="en-US" sz="1200" kern="1200" dirty="0" smtClean="0">
                <a:solidFill>
                  <a:schemeClr val="tx1"/>
                </a:solidFill>
                <a:effectLst/>
                <a:latin typeface="+mn-lt"/>
                <a:ea typeface="+mn-ea"/>
                <a:cs typeface="+mn-cs"/>
              </a:rPr>
              <a:t>*A high degree of resilience due to the ability to make changes easily, as well as through distributed access as provided by the cloud</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40</a:t>
            </a:fld>
            <a:endParaRPr lang="en-US" dirty="0"/>
          </a:p>
        </p:txBody>
      </p:sp>
    </p:spTree>
    <p:extLst>
      <p:ext uri="{BB962C8B-B14F-4D97-AF65-F5344CB8AC3E}">
        <p14:creationId xmlns:p14="http://schemas.microsoft.com/office/powerpoint/2010/main" val="3467940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Better software, faster</a:t>
            </a:r>
          </a:p>
          <a:p>
            <a:endParaRPr lang="en-US" sz="1200" dirty="0" smtClean="0"/>
          </a:p>
          <a:p>
            <a:r>
              <a:rPr lang="en-US" sz="1200" dirty="0" smtClean="0"/>
              <a:t>Pride in the software you build and operate</a:t>
            </a:r>
          </a:p>
          <a:p>
            <a:endParaRPr lang="en-US" sz="1200" dirty="0" smtClean="0"/>
          </a:p>
          <a:p>
            <a:r>
              <a:rPr lang="en-US" sz="1200" dirty="0" smtClean="0"/>
              <a:t>Ability to identify, respond and improve business needs</a:t>
            </a:r>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41</a:t>
            </a:fld>
            <a:endParaRPr lang="en-US" dirty="0"/>
          </a:p>
        </p:txBody>
      </p:sp>
    </p:spTree>
    <p:extLst>
      <p:ext uri="{BB962C8B-B14F-4D97-AF65-F5344CB8AC3E}">
        <p14:creationId xmlns:p14="http://schemas.microsoft.com/office/powerpoint/2010/main" val="30560316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2B68F93-4804-4D03-9350-07C29F868477}" type="slidenum">
              <a:rPr lang="en-US" smtClean="0"/>
              <a:t>43</a:t>
            </a:fld>
            <a:endParaRPr lang="en-US" dirty="0"/>
          </a:p>
        </p:txBody>
      </p:sp>
    </p:spTree>
    <p:extLst>
      <p:ext uri="{BB962C8B-B14F-4D97-AF65-F5344CB8AC3E}">
        <p14:creationId xmlns:p14="http://schemas.microsoft.com/office/powerpoint/2010/main" val="3966080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44</a:t>
            </a:fld>
            <a:endParaRPr lang="en-US" dirty="0"/>
          </a:p>
        </p:txBody>
      </p:sp>
    </p:spTree>
    <p:extLst>
      <p:ext uri="{BB962C8B-B14F-4D97-AF65-F5344CB8AC3E}">
        <p14:creationId xmlns:p14="http://schemas.microsoft.com/office/powerpoint/2010/main" val="3147410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Tricky to define, like its big brother Agile</a:t>
            </a:r>
            <a:r>
              <a:rPr lang="en-US" baseline="0" dirty="0" smtClean="0"/>
              <a:t> </a:t>
            </a:r>
            <a:r>
              <a:rPr lang="en-US" dirty="0" smtClean="0">
                <a:solidFill>
                  <a:schemeClr val="accent6"/>
                </a:solidFill>
              </a:rPr>
              <a:t>“I do what this Scrum book says so I’m doing Agile” is like “I’m using Chef so I’m DevOps, right?” </a:t>
            </a:r>
          </a:p>
          <a:p>
            <a:endParaRPr lang="en-US" dirty="0" smtClean="0"/>
          </a:p>
          <a:p>
            <a:r>
              <a:rPr lang="en-US" sz="1200" kern="1200" dirty="0" smtClean="0">
                <a:solidFill>
                  <a:schemeClr val="tx1"/>
                </a:solidFill>
                <a:latin typeface="+mn-lt"/>
                <a:ea typeface="+mn-ea"/>
                <a:cs typeface="+mn-cs"/>
              </a:rPr>
              <a:t>extending Agile principles beyond the boundaries of “the code” to the entire delivered service</a:t>
            </a:r>
          </a:p>
          <a:p>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Patrick Debois, (</a:t>
            </a:r>
            <a:r>
              <a:rPr lang="en-US" sz="1200" u="none" strike="noStrike" kern="1200" dirty="0" smtClean="0">
                <a:solidFill>
                  <a:schemeClr val="tx1"/>
                </a:solidFill>
                <a:effectLst/>
                <a:latin typeface="+mn-lt"/>
                <a:ea typeface="+mn-ea"/>
                <a:cs typeface="+mn-cs"/>
                <a:hlinkClick r:id="rId3"/>
              </a:rPr>
              <a:t>@patrickdebois</a:t>
            </a:r>
            <a:r>
              <a:rPr lang="en-US" sz="1200" kern="1200" dirty="0" smtClean="0">
                <a:solidFill>
                  <a:schemeClr val="tx1"/>
                </a:solidFill>
                <a:effectLst/>
                <a:latin typeface="+mn-lt"/>
                <a:ea typeface="+mn-ea"/>
                <a:cs typeface="+mn-cs"/>
              </a:rPr>
              <a:t>) godfather of the DevOps movement, always says DevOps is a human problem. Most DevOpserati would agree</a:t>
            </a: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6</a:t>
            </a:fld>
            <a:endParaRPr lang="en-US" dirty="0"/>
          </a:p>
        </p:txBody>
      </p:sp>
    </p:spTree>
    <p:extLst>
      <p:ext uri="{BB962C8B-B14F-4D97-AF65-F5344CB8AC3E}">
        <p14:creationId xmlns:p14="http://schemas.microsoft.com/office/powerpoint/2010/main" val="4065932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smtClean="0">
                <a:solidFill>
                  <a:schemeClr val="tx1"/>
                </a:solidFill>
                <a:latin typeface="+mn-lt"/>
                <a:ea typeface="+mn-ea"/>
                <a:cs typeface="+mn-cs"/>
              </a:rPr>
              <a:t>Development-centric folks tend to come from a mindset where change is the thing that they are paid to accomplish. The business depends on them to respond to changing needs. </a:t>
            </a:r>
          </a:p>
          <a:p>
            <a:pPr marL="171450" indent="-171450">
              <a:buFontTx/>
              <a:buChar char="-"/>
            </a:pPr>
            <a:r>
              <a:rPr lang="en-US" sz="1200" kern="1200" dirty="0" smtClean="0">
                <a:solidFill>
                  <a:schemeClr val="tx1"/>
                </a:solidFill>
                <a:latin typeface="+mn-lt"/>
                <a:ea typeface="+mn-ea"/>
                <a:cs typeface="+mn-cs"/>
              </a:rPr>
              <a:t>Operations folks tend to come from a mindset where change is the enemy.  The business depends on them to keep the lights on and deliver the services that make the business money today. Operations is motivated to resist change as it undermines stability and reliability. </a:t>
            </a:r>
          </a:p>
          <a:p>
            <a:pPr marL="171450" indent="-171450">
              <a:buFontTx/>
              <a:buChar char="-"/>
            </a:pPr>
            <a:r>
              <a:rPr lang="en-US" sz="1200" kern="1200" dirty="0" smtClean="0">
                <a:solidFill>
                  <a:schemeClr val="tx1"/>
                </a:solidFill>
                <a:latin typeface="+mn-lt"/>
                <a:ea typeface="+mn-ea"/>
                <a:cs typeface="+mn-cs"/>
              </a:rPr>
              <a:t>Development and operations teams tend to fall into different parts of a company’s organizational structure and often work at different geographic locations.</a:t>
            </a:r>
          </a:p>
          <a:p>
            <a:pPr marL="171450" indent="-171450">
              <a:buFontTx/>
              <a:buChar char="-"/>
            </a:pPr>
            <a:r>
              <a:rPr lang="en-US" sz="1200" kern="1200" dirty="0" smtClean="0">
                <a:solidFill>
                  <a:schemeClr val="tx1"/>
                </a:solidFill>
                <a:latin typeface="+mn-lt"/>
                <a:ea typeface="+mn-ea"/>
                <a:cs typeface="+mn-cs"/>
              </a:rPr>
              <a:t>With a few notable exceptions, like bug trackers and maybe SCM, it’s doubtful you’ll see much interest in using each others tools or significant integration between them.</a:t>
            </a:r>
          </a:p>
          <a:p>
            <a:pPr marL="0" indent="0">
              <a:buFontTx/>
              <a:buNone/>
            </a:pPr>
            <a:endParaRPr lang="en-US" sz="1200" kern="1200" dirty="0" smtClean="0">
              <a:solidFill>
                <a:schemeClr val="tx1"/>
              </a:solidFill>
              <a:latin typeface="+mn-lt"/>
              <a:ea typeface="+mn-ea"/>
              <a:cs typeface="+mn-cs"/>
            </a:endParaRPr>
          </a:p>
          <a:p>
            <a:pPr marL="0" indent="0">
              <a:buFontTx/>
              <a:buNone/>
            </a:pPr>
            <a:r>
              <a:rPr lang="en-US" sz="1200" kern="1200" dirty="0" smtClean="0">
                <a:solidFill>
                  <a:schemeClr val="tx1"/>
                </a:solidFill>
                <a:latin typeface="+mn-lt"/>
                <a:ea typeface="+mn-ea"/>
                <a:cs typeface="+mn-cs"/>
              </a:rPr>
              <a:t>Nowhere is the Wall of Confusion more obvious than when it comes time for application changes to be pushed from development operations</a:t>
            </a:r>
            <a:r>
              <a:rPr lang="en-US" sz="1200" kern="1200" baseline="0" dirty="0" smtClean="0">
                <a:solidFill>
                  <a:schemeClr val="tx1"/>
                </a:solidFill>
                <a:latin typeface="+mn-lt"/>
                <a:ea typeface="+mn-ea"/>
                <a:cs typeface="+mn-cs"/>
              </a:rPr>
              <a:t> to production. </a:t>
            </a:r>
            <a:r>
              <a:rPr lang="en-US" sz="1200" kern="1200" dirty="0" smtClean="0">
                <a:solidFill>
                  <a:schemeClr val="tx1"/>
                </a:solidFill>
                <a:latin typeface="+mn-lt"/>
                <a:ea typeface="+mn-ea"/>
                <a:cs typeface="+mn-cs"/>
              </a:rPr>
              <a:t>Development kicks things off by “tossing” a software release “over the wall” to Operations. Operations picks up the release artifacts and begins preparing for their deployment. Operations manually hacks the deployment scripts provided by the developers or creates their own scripts. They also hand edit configuration files to reflect the production environment, which is significantly different than the Development or QA environments. At best they are duplicating work that was already done in previous environments, at worst they are about to introduce or uncover new bugs.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Operations then embarks on what they understand to be the currently correct deployment process, which at this point is essentially being performed for the first time due to the script, configuration, process, and environment differences between Development and Operations. Of course, somewhere along the way a problem occurs and the developers are called in to help troubleshoot. Operations claims that Development gave them faulty artifacts. Developers respond by pointing out that it worked just fine in their environments, so it must be the case that Operations did something wrong. Developers are having a difficult time even diagnosing the problem because the configuration, file locations, and procedure used to get into this state is different then what they expect (if security policies even allow them to access the production servers!).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Time is running out on the change window and, of course, there isn’t a reliable way to roll the environment back to a previously known good state. So what should have been an eventless deployment ended up being an all-hands-on-deck fire drill where a lot of trial and error finally hacked the production environment into a usable state.</a:t>
            </a:r>
          </a:p>
        </p:txBody>
      </p:sp>
      <p:sp>
        <p:nvSpPr>
          <p:cNvPr id="4" name="Slide Number Placeholder 3"/>
          <p:cNvSpPr>
            <a:spLocks noGrp="1"/>
          </p:cNvSpPr>
          <p:nvPr>
            <p:ph type="sldNum" sz="quarter" idx="10"/>
          </p:nvPr>
        </p:nvSpPr>
        <p:spPr/>
        <p:txBody>
          <a:bodyPr/>
          <a:lstStyle/>
          <a:p>
            <a:fld id="{FEFCA113-D579-6240-83B6-F88D408C8004}" type="slidenum">
              <a:rPr lang="en-US" smtClean="0"/>
              <a:t>7</a:t>
            </a:fld>
            <a:endParaRPr lang="en-US" dirty="0"/>
          </a:p>
        </p:txBody>
      </p:sp>
    </p:spTree>
    <p:extLst>
      <p:ext uri="{BB962C8B-B14F-4D97-AF65-F5344CB8AC3E}">
        <p14:creationId xmlns:p14="http://schemas.microsoft.com/office/powerpoint/2010/main" val="688797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Agile For Operations – 2009 – then 2010  DevOps  (Velocity conferences – check them out)</a:t>
            </a:r>
          </a:p>
          <a:p>
            <a:r>
              <a:rPr lang="en-US" dirty="0" smtClean="0"/>
              <a:t>Attempts</a:t>
            </a:r>
            <a:r>
              <a:rPr lang="en-US" baseline="0" dirty="0" smtClean="0"/>
              <a:t> to use Agile for Operations – Scrum</a:t>
            </a:r>
          </a:p>
          <a:p>
            <a:r>
              <a:rPr lang="en-US" baseline="0" dirty="0" smtClean="0"/>
              <a:t>Failure – can </a:t>
            </a:r>
            <a:r>
              <a:rPr lang="en-US" baseline="0" dirty="0" err="1" smtClean="0"/>
              <a:t>timebox</a:t>
            </a:r>
            <a:endParaRPr lang="en-US" baseline="0" dirty="0" smtClean="0"/>
          </a:p>
          <a:p>
            <a:r>
              <a:rPr lang="en-US" dirty="0" smtClean="0"/>
              <a:t>From The Phoenix</a:t>
            </a:r>
            <a:r>
              <a:rPr lang="en-US" baseline="0" dirty="0" smtClean="0"/>
              <a:t> Project - </a:t>
            </a:r>
            <a:r>
              <a:rPr lang="en-US" dirty="0" smtClean="0"/>
              <a:t> Gene Kim</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8</a:t>
            </a:fld>
            <a:endParaRPr lang="en-US" dirty="0"/>
          </a:p>
        </p:txBody>
      </p:sp>
    </p:spTree>
    <p:extLst>
      <p:ext uri="{BB962C8B-B14F-4D97-AF65-F5344CB8AC3E}">
        <p14:creationId xmlns:p14="http://schemas.microsoft.com/office/powerpoint/2010/main" val="3579993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adoption of DevOps is being driven by factors such as:</a:t>
            </a:r>
          </a:p>
          <a:p>
            <a:r>
              <a:rPr lang="en-US" sz="1200" kern="1200" dirty="0" smtClean="0">
                <a:solidFill>
                  <a:schemeClr val="tx1"/>
                </a:solidFill>
                <a:latin typeface="+mn-lt"/>
                <a:ea typeface="+mn-ea"/>
                <a:cs typeface="+mn-cs"/>
              </a:rPr>
              <a:t>-   Use of Agile/iterative </a:t>
            </a:r>
            <a:r>
              <a:rPr lang="en-US" sz="1200" kern="1200" baseline="0" dirty="0" smtClean="0">
                <a:solidFill>
                  <a:schemeClr val="tx1"/>
                </a:solidFill>
                <a:latin typeface="+mn-lt"/>
                <a:ea typeface="+mn-ea"/>
                <a:cs typeface="+mn-cs"/>
              </a:rPr>
              <a:t>development processes and methodologies</a:t>
            </a:r>
          </a:p>
          <a:p>
            <a:pPr marL="171450" indent="-171450">
              <a:buFontTx/>
              <a:buChar char="-"/>
            </a:pPr>
            <a:r>
              <a:rPr lang="en-US" sz="1200" kern="1200" dirty="0" smtClean="0">
                <a:solidFill>
                  <a:schemeClr val="tx1"/>
                </a:solidFill>
                <a:latin typeface="+mn-lt"/>
                <a:ea typeface="+mn-ea"/>
                <a:cs typeface="+mn-cs"/>
              </a:rPr>
              <a:t>Demand for an increased rate of production releases from application and business unit stakeholders</a:t>
            </a:r>
            <a:endParaRPr lang="en-US" sz="1200" kern="1200" dirty="0" smtClean="0">
              <a:solidFill>
                <a:schemeClr val="tx1"/>
              </a:solidFill>
              <a:latin typeface="+mn-lt"/>
              <a:ea typeface="+mn-ea"/>
              <a:cs typeface="+mn-cs"/>
              <a:hlinkClick r:id="rId3"/>
            </a:endParaRPr>
          </a:p>
          <a:p>
            <a:pPr marL="171450" indent="-171450">
              <a:buFontTx/>
              <a:buChar char="-"/>
            </a:pPr>
            <a:r>
              <a:rPr lang="en-US" sz="1200" kern="1200" dirty="0" smtClean="0">
                <a:solidFill>
                  <a:schemeClr val="tx1"/>
                </a:solidFill>
                <a:latin typeface="+mn-lt"/>
                <a:ea typeface="+mn-ea"/>
                <a:cs typeface="+mn-cs"/>
              </a:rPr>
              <a:t>Increased usage of automation and CM tools</a:t>
            </a:r>
          </a:p>
          <a:p>
            <a:pPr marL="171450" indent="-171450">
              <a:buFontTx/>
              <a:buChar char="-"/>
            </a:pPr>
            <a:endParaRPr lang="en-US" sz="1200" kern="1200" dirty="0" smtClean="0">
              <a:solidFill>
                <a:schemeClr val="tx1"/>
              </a:solidFill>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EFCA113-D579-6240-83B6-F88D408C8004}" type="slidenum">
              <a:rPr lang="en-US" smtClean="0"/>
              <a:t>9</a:t>
            </a:fld>
            <a:endParaRPr lang="en-US" dirty="0"/>
          </a:p>
        </p:txBody>
      </p:sp>
    </p:spTree>
    <p:extLst>
      <p:ext uri="{BB962C8B-B14F-4D97-AF65-F5344CB8AC3E}">
        <p14:creationId xmlns:p14="http://schemas.microsoft.com/office/powerpoint/2010/main" val="992252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a:noFill/>
          <a:ln/>
        </p:spPr>
        <p:txBody>
          <a:bodyPr/>
          <a:lstStyle/>
          <a:p>
            <a:r>
              <a:rPr lang="en-US" dirty="0" smtClean="0"/>
              <a:t>Three Ways,” which are the principles that all of the DevOps patterns can be derived from, which we’re using in both the  </a:t>
            </a:r>
            <a:r>
              <a:rPr lang="en-US" dirty="0" smtClean="0">
                <a:hlinkClick r:id="rId3"/>
              </a:rPr>
              <a:t>“DevOps Cookbook”</a:t>
            </a:r>
            <a:r>
              <a:rPr lang="en-US" dirty="0" smtClean="0"/>
              <a:t> and </a:t>
            </a:r>
            <a:r>
              <a:rPr lang="en-US" dirty="0" smtClean="0">
                <a:hlinkClick r:id="rId4"/>
              </a:rPr>
              <a:t>“The Phoenix Project: A Novel About IT, DevOps, and Helping Your Business Win.”</a:t>
            </a:r>
            <a:r>
              <a:rPr lang="en-US" dirty="0" smtClean="0"/>
              <a:t> We assert that the Three Ways describe the values and philosophies that frame the processes, procedures, practices of DevOps, as well as the prescriptive steps.</a:t>
            </a:r>
            <a:endParaRPr lang="en-US" b="1" dirty="0" smtClean="0"/>
          </a:p>
          <a:p>
            <a:endParaRPr lang="en-US" dirty="0" smtClean="0">
              <a:latin typeface="Arial" pitchFamily="34" charset="0"/>
            </a:endParaRPr>
          </a:p>
        </p:txBody>
      </p:sp>
    </p:spTree>
    <p:extLst>
      <p:ext uri="{BB962C8B-B14F-4D97-AF65-F5344CB8AC3E}">
        <p14:creationId xmlns:p14="http://schemas.microsoft.com/office/powerpoint/2010/main" val="3634529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First Way</a:t>
            </a:r>
            <a:r>
              <a:rPr lang="en-US" dirty="0" smtClean="0"/>
              <a:t> emphasizes the performance of the entire system, as opposed to the performance of a specific silo of work or department — this as can be as large a division (e.g., Development or IT Operations) or as small as an individual contributor (e.g., a developer, system administrator).</a:t>
            </a:r>
          </a:p>
          <a:p>
            <a:r>
              <a:rPr lang="en-US" dirty="0" smtClean="0"/>
              <a:t>The focus is on all business value streams that are enabled by IT. In other words, it begins when requirements are identified (e.g., by the business or IT), are built in Development, and then transitioned into IT Operations, where the value is then delivered to the customer as a form of a service.</a:t>
            </a:r>
          </a:p>
          <a:p>
            <a:r>
              <a:rPr lang="en-US" dirty="0" smtClean="0"/>
              <a:t>The outcomes of putting the First Way into practice include never passing a known defect to downstream work centers, never allowing local optimization to create global degradation, always seeking to increase flow, and always seeking to achieve profound understanding of the system (as per Deming).</a:t>
            </a:r>
          </a:p>
          <a:p>
            <a:endParaRPr lang="en-US" dirty="0" smtClean="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11</a:t>
            </a:fld>
            <a:endParaRPr lang="en-US" dirty="0"/>
          </a:p>
        </p:txBody>
      </p:sp>
    </p:spTree>
    <p:extLst>
      <p:ext uri="{BB962C8B-B14F-4D97-AF65-F5344CB8AC3E}">
        <p14:creationId xmlns:p14="http://schemas.microsoft.com/office/powerpoint/2010/main" val="2583661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55906879"/>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35585712"/>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0"/>
            <a:ext cx="2057400" cy="335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05000"/>
            <a:ext cx="6019800" cy="335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09968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646331"/>
          </a:xfrm>
        </p:spPr>
        <p:txBody>
          <a:bodyPr/>
          <a:lstStyle>
            <a:lvl1pPr algn="ctr">
              <a:defRPr>
                <a:solidFill>
                  <a:srgbClr val="336699"/>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286000"/>
            <a:ext cx="6400800" cy="1752600"/>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79836484"/>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457200" y="1066800"/>
            <a:ext cx="8229600" cy="4876800"/>
          </a:xfrm>
        </p:spPr>
        <p:txBody>
          <a:bodyP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525849357"/>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4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38265604"/>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sz="half" idx="1"/>
          </p:nvPr>
        </p:nvSpPr>
        <p:spPr>
          <a:xfrm>
            <a:off x="457200" y="1069848"/>
            <a:ext cx="4038600" cy="487375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69848"/>
            <a:ext cx="4038600" cy="487375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3286874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14400"/>
            <a:ext cx="4040188" cy="457200"/>
          </a:xfrm>
        </p:spPr>
        <p:txBody>
          <a:bodyPr anchor="b"/>
          <a:lstStyle>
            <a:lvl1pPr marL="0" indent="0">
              <a:buNone/>
              <a:defRPr sz="2000" b="1">
                <a:solidFill>
                  <a:srgbClr val="3366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371600"/>
            <a:ext cx="4040188" cy="4525963"/>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914400"/>
            <a:ext cx="4041775" cy="457200"/>
          </a:xfrm>
        </p:spPr>
        <p:txBody>
          <a:bodyPr anchor="b"/>
          <a:lstStyle>
            <a:lvl1pPr marL="0" indent="0">
              <a:buNone/>
              <a:defRPr sz="2000" b="1">
                <a:solidFill>
                  <a:srgbClr val="3366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371600"/>
            <a:ext cx="4041775" cy="4525963"/>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
        <p:nvSpPr>
          <p:cNvPr id="9"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Tree>
    <p:extLst>
      <p:ext uri="{BB962C8B-B14F-4D97-AF65-F5344CB8AC3E}">
        <p14:creationId xmlns:p14="http://schemas.microsoft.com/office/powerpoint/2010/main" val="3005462246"/>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135947447"/>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611612840"/>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25297655"/>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06136778"/>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106589270"/>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916114282"/>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02025" y="0"/>
            <a:ext cx="584775" cy="5943600"/>
          </a:xfrm>
        </p:spPr>
        <p:txBody>
          <a:bodyPr vert="eaVert"/>
          <a:lstStyle>
            <a:lvl1pPr>
              <a:defRPr sz="26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43732225"/>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Table Placeholder 2"/>
          <p:cNvSpPr>
            <a:spLocks noGrp="1"/>
          </p:cNvSpPr>
          <p:nvPr>
            <p:ph type="tbl" idx="1"/>
          </p:nvPr>
        </p:nvSpPr>
        <p:spPr>
          <a:xfrm>
            <a:off x="457200" y="1066800"/>
            <a:ext cx="8229600" cy="4800600"/>
          </a:xfrm>
        </p:spPr>
        <p:txBody>
          <a:bodyPr/>
          <a:lstStyle>
            <a:lvl1pPr>
              <a:defRPr sz="2400"/>
            </a:lvl1p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228010642"/>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ubHeader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3291" y="2441665"/>
            <a:ext cx="8856322" cy="882680"/>
          </a:xfrm>
          <a:prstGeom prst="rect">
            <a:avLst/>
          </a:prstGeom>
        </p:spPr>
        <p:txBody>
          <a:bodyPr>
            <a:noAutofit/>
          </a:bodyPr>
          <a:lstStyle>
            <a:lvl1pPr marL="0" indent="0" algn="ctr">
              <a:buNone/>
              <a:defRPr sz="4800" b="0" i="0" kern="1200">
                <a:solidFill>
                  <a:srgbClr val="55B9AC"/>
                </a:solidFill>
                <a:effectLst/>
                <a:latin typeface="Open Sans"/>
                <a:cs typeface="Open Sans"/>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cxnSp>
        <p:nvCxnSpPr>
          <p:cNvPr id="4" name="Straight Connector 3"/>
          <p:cNvCxnSpPr/>
          <p:nvPr userDrawn="1"/>
        </p:nvCxnSpPr>
        <p:spPr>
          <a:xfrm>
            <a:off x="971550" y="2252050"/>
            <a:ext cx="7264400" cy="0"/>
          </a:xfrm>
          <a:prstGeom prst="line">
            <a:avLst/>
          </a:prstGeom>
          <a:ln>
            <a:solidFill>
              <a:srgbClr val="EEC449"/>
            </a:solidFill>
          </a:ln>
        </p:spPr>
        <p:style>
          <a:lnRef idx="1">
            <a:schemeClr val="accent6"/>
          </a:lnRef>
          <a:fillRef idx="0">
            <a:schemeClr val="accent6"/>
          </a:fillRef>
          <a:effectRef idx="0">
            <a:schemeClr val="accent6"/>
          </a:effectRef>
          <a:fontRef idx="minor">
            <a:schemeClr val="tx1"/>
          </a:fontRef>
        </p:style>
      </p:cxnSp>
      <p:cxnSp>
        <p:nvCxnSpPr>
          <p:cNvPr id="5" name="Straight Connector 4"/>
          <p:cNvCxnSpPr/>
          <p:nvPr userDrawn="1"/>
        </p:nvCxnSpPr>
        <p:spPr>
          <a:xfrm>
            <a:off x="971550" y="3514113"/>
            <a:ext cx="7264400" cy="0"/>
          </a:xfrm>
          <a:prstGeom prst="line">
            <a:avLst/>
          </a:prstGeom>
          <a:ln>
            <a:solidFill>
              <a:srgbClr val="EEC449"/>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37052691"/>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sz="240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505680444"/>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69206429"/>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4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696591507"/>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03341012"/>
      </p:ext>
    </p:extLst>
  </p:cSld>
  <p:clrMapOvr>
    <a:masterClrMapping/>
  </p:clrMapOvr>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640528532"/>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159676120"/>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40743959"/>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18928486"/>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93566922"/>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05688656"/>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05079843"/>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864948099"/>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343400"/>
          </a:xfrm>
        </p:spPr>
        <p:txBody>
          <a:body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5833160"/>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0"/>
            <a:ext cx="8229600" cy="594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026F75C1-0544-4CF0-A259-CE8A590B939D}"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095229755"/>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3931411"/>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77886551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3429000"/>
            <a:ext cx="4038600" cy="182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3429000"/>
            <a:ext cx="4038600" cy="182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3222074"/>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377568341"/>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70998252"/>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154418646"/>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359407530"/>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53273596"/>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954739813"/>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77395794"/>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708548034"/>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868141985"/>
      </p:ext>
    </p:extLst>
  </p:cSld>
  <p:clrMapOvr>
    <a:masterClrMapping/>
  </p:clrMapOvr>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343400"/>
          </a:xfrm>
        </p:spPr>
        <p:txBody>
          <a:body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785452380"/>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65772934"/>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274300550"/>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09117933"/>
      </p:ext>
    </p:extLst>
  </p:cSld>
  <p:clrMapOvr>
    <a:masterClrMapping/>
  </p:clrMapOvr>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315651603"/>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249320263"/>
      </p:ext>
    </p:extLst>
  </p:cSld>
  <p:clrMapOvr>
    <a:masterClrMapping/>
  </p:clrMapOvr>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488352906"/>
      </p:ext>
    </p:extLst>
  </p:cSld>
  <p:clrMapOvr>
    <a:masterClrMapping/>
  </p:clrMapOvr>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003772368"/>
      </p:ext>
    </p:extLst>
  </p:cSld>
  <p:clrMapOvr>
    <a:masterClrMapping/>
  </p:clrMapOvr>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71144557"/>
      </p:ext>
    </p:extLst>
  </p:cSld>
  <p:clrMapOvr>
    <a:masterClrMapping/>
  </p:clrMapOvr>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59139709"/>
      </p:ext>
    </p:extLst>
  </p:cSld>
  <p:clrMapOvr>
    <a:masterClrMapping/>
  </p:clrMapOvr>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810801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2142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34691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145354047"/>
      </p:ext>
    </p:extLst>
  </p:cSld>
  <p:clrMapOvr>
    <a:masterClrMapping/>
  </p:clrMapOvr>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343400"/>
          </a:xfrm>
        </p:spPr>
        <p:txBody>
          <a:body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978505445"/>
      </p:ext>
    </p:extLst>
  </p:cSld>
  <p:clrMapOvr>
    <a:masterClrMapping/>
  </p:clrMapOvr>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0"/>
            <a:ext cx="8229600" cy="594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026F75C1-0544-4CF0-A259-CE8A590B939D}"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075676382"/>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995023"/>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59604883"/>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981299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theme" Target="../theme/theme2.xml"/><Relationship Id="rId15" Type="http://schemas.openxmlformats.org/officeDocument/2006/relationships/image" Target="../media/image2.jpeg"/><Relationship Id="rId16"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theme" Target="../theme/theme3.xml"/><Relationship Id="rId15" Type="http://schemas.openxmlformats.org/officeDocument/2006/relationships/image" Target="../media/image2.jpeg"/><Relationship Id="rId16" Type="http://schemas.openxmlformats.org/officeDocument/2006/relationships/image" Target="../media/image3.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theme" Target="../theme/theme4.xml"/><Relationship Id="rId14" Type="http://schemas.openxmlformats.org/officeDocument/2006/relationships/image" Target="../media/image2.jpeg"/><Relationship Id="rId15" Type="http://schemas.openxmlformats.org/officeDocument/2006/relationships/image" Target="../media/image3.png"/><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9" Type="http://schemas.openxmlformats.org/officeDocument/2006/relationships/slideLayout" Target="../slideLayouts/slideLayout46.xml"/><Relationship Id="rId10"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0.xml"/><Relationship Id="rId12" Type="http://schemas.openxmlformats.org/officeDocument/2006/relationships/slideLayout" Target="../slideLayouts/slideLayout61.xml"/><Relationship Id="rId13" Type="http://schemas.openxmlformats.org/officeDocument/2006/relationships/slideLayout" Target="../slideLayouts/slideLayout62.xml"/><Relationship Id="rId14" Type="http://schemas.openxmlformats.org/officeDocument/2006/relationships/theme" Target="../theme/theme5.xml"/><Relationship Id="rId15" Type="http://schemas.openxmlformats.org/officeDocument/2006/relationships/image" Target="../media/image2.jpeg"/><Relationship Id="rId16" Type="http://schemas.openxmlformats.org/officeDocument/2006/relationships/image" Target="../media/image3.png"/><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 descr="title-slide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7200" y="19050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3429000"/>
            <a:ext cx="8229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p:txBody>
      </p:sp>
    </p:spTree>
    <p:extLst>
      <p:ext uri="{BB962C8B-B14F-4D97-AF65-F5344CB8AC3E}">
        <p14:creationId xmlns:p14="http://schemas.microsoft.com/office/powerpoint/2010/main" val="36866537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3600" b="1">
          <a:solidFill>
            <a:srgbClr val="FFFFFF"/>
          </a:solidFill>
          <a:latin typeface="+mj-lt"/>
          <a:ea typeface="+mj-ea"/>
          <a:cs typeface="+mj-cs"/>
        </a:defRPr>
      </a:lvl1pPr>
      <a:lvl2pPr algn="ctr" rtl="0" eaLnBrk="1" fontAlgn="base" hangingPunct="1">
        <a:spcBef>
          <a:spcPct val="0"/>
        </a:spcBef>
        <a:spcAft>
          <a:spcPct val="0"/>
        </a:spcAft>
        <a:defRPr sz="3600" b="1">
          <a:solidFill>
            <a:srgbClr val="FFFFFF"/>
          </a:solidFill>
          <a:latin typeface="Arial" charset="0"/>
        </a:defRPr>
      </a:lvl2pPr>
      <a:lvl3pPr algn="ctr" rtl="0" eaLnBrk="1" fontAlgn="base" hangingPunct="1">
        <a:spcBef>
          <a:spcPct val="0"/>
        </a:spcBef>
        <a:spcAft>
          <a:spcPct val="0"/>
        </a:spcAft>
        <a:defRPr sz="3600" b="1">
          <a:solidFill>
            <a:srgbClr val="FFFFFF"/>
          </a:solidFill>
          <a:latin typeface="Arial" charset="0"/>
        </a:defRPr>
      </a:lvl3pPr>
      <a:lvl4pPr algn="ctr" rtl="0" eaLnBrk="1" fontAlgn="base" hangingPunct="1">
        <a:spcBef>
          <a:spcPct val="0"/>
        </a:spcBef>
        <a:spcAft>
          <a:spcPct val="0"/>
        </a:spcAft>
        <a:defRPr sz="3600" b="1">
          <a:solidFill>
            <a:srgbClr val="FFFFFF"/>
          </a:solidFill>
          <a:latin typeface="Arial" charset="0"/>
        </a:defRPr>
      </a:lvl4pPr>
      <a:lvl5pPr algn="ctr" rtl="0" eaLnBrk="1" fontAlgn="base" hangingPunct="1">
        <a:spcBef>
          <a:spcPct val="0"/>
        </a:spcBef>
        <a:spcAft>
          <a:spcPct val="0"/>
        </a:spcAft>
        <a:defRPr sz="3600" b="1">
          <a:solidFill>
            <a:srgbClr val="FFFFFF"/>
          </a:solidFill>
          <a:latin typeface="Arial" charset="0"/>
        </a:defRPr>
      </a:lvl5pPr>
      <a:lvl6pPr marL="457200" algn="ctr" rtl="0" eaLnBrk="1" fontAlgn="base" hangingPunct="1">
        <a:spcBef>
          <a:spcPct val="0"/>
        </a:spcBef>
        <a:spcAft>
          <a:spcPct val="0"/>
        </a:spcAft>
        <a:defRPr sz="3600" b="1">
          <a:solidFill>
            <a:srgbClr val="FFFFFF"/>
          </a:solidFill>
          <a:latin typeface="Arial" charset="0"/>
        </a:defRPr>
      </a:lvl6pPr>
      <a:lvl7pPr marL="914400" algn="ctr" rtl="0" eaLnBrk="1" fontAlgn="base" hangingPunct="1">
        <a:spcBef>
          <a:spcPct val="0"/>
        </a:spcBef>
        <a:spcAft>
          <a:spcPct val="0"/>
        </a:spcAft>
        <a:defRPr sz="3600" b="1">
          <a:solidFill>
            <a:srgbClr val="FFFFFF"/>
          </a:solidFill>
          <a:latin typeface="Arial" charset="0"/>
        </a:defRPr>
      </a:lvl7pPr>
      <a:lvl8pPr marL="1371600" algn="ctr" rtl="0" eaLnBrk="1" fontAlgn="base" hangingPunct="1">
        <a:spcBef>
          <a:spcPct val="0"/>
        </a:spcBef>
        <a:spcAft>
          <a:spcPct val="0"/>
        </a:spcAft>
        <a:defRPr sz="3600" b="1">
          <a:solidFill>
            <a:srgbClr val="FFFFFF"/>
          </a:solidFill>
          <a:latin typeface="Arial" charset="0"/>
        </a:defRPr>
      </a:lvl8pPr>
      <a:lvl9pPr marL="1828800" algn="ctr" rtl="0" eaLnBrk="1" fontAlgn="base" hangingPunct="1">
        <a:spcBef>
          <a:spcPct val="0"/>
        </a:spcBef>
        <a:spcAft>
          <a:spcPct val="0"/>
        </a:spcAft>
        <a:defRPr sz="3600" b="1">
          <a:solidFill>
            <a:srgbClr val="FFFFFF"/>
          </a:solidFill>
          <a:latin typeface="Arial" charset="0"/>
        </a:defRPr>
      </a:lvl9pPr>
    </p:titleStyle>
    <p:bodyStyle>
      <a:lvl1pPr marL="342900" indent="-342900" algn="ctr" rtl="0" eaLnBrk="1" fontAlgn="base" hangingPunct="1">
        <a:spcBef>
          <a:spcPct val="20000"/>
        </a:spcBef>
        <a:spcAft>
          <a:spcPct val="0"/>
        </a:spcAft>
        <a:defRPr sz="3200">
          <a:solidFill>
            <a:srgbClr val="FFFFFF"/>
          </a:solidFill>
          <a:latin typeface="+mn-lt"/>
          <a:ea typeface="+mn-ea"/>
          <a:cs typeface="+mn-cs"/>
        </a:defRPr>
      </a:lvl1pPr>
      <a:lvl2pPr marL="742950" indent="-285750" algn="ctr" rtl="0" eaLnBrk="1" fontAlgn="base" hangingPunct="1">
        <a:spcBef>
          <a:spcPct val="20000"/>
        </a:spcBef>
        <a:spcAft>
          <a:spcPct val="0"/>
        </a:spcAft>
        <a:defRPr sz="3600">
          <a:solidFill>
            <a:srgbClr val="FFFFFF"/>
          </a:solidFill>
          <a:latin typeface="+mn-lt"/>
        </a:defRPr>
      </a:lvl2pPr>
      <a:lvl3pPr marL="1143000" indent="-228600" algn="ctr" rtl="0" eaLnBrk="1" fontAlgn="base" hangingPunct="1">
        <a:spcBef>
          <a:spcPct val="20000"/>
        </a:spcBef>
        <a:spcAft>
          <a:spcPct val="0"/>
        </a:spcAft>
        <a:defRPr sz="3600">
          <a:solidFill>
            <a:srgbClr val="FFFFFF"/>
          </a:solidFill>
          <a:latin typeface="+mn-lt"/>
        </a:defRPr>
      </a:lvl3pPr>
      <a:lvl4pPr marL="1600200" indent="-228600" algn="ctr" rtl="0" eaLnBrk="1" fontAlgn="base" hangingPunct="1">
        <a:spcBef>
          <a:spcPct val="20000"/>
        </a:spcBef>
        <a:spcAft>
          <a:spcPct val="0"/>
        </a:spcAft>
        <a:defRPr sz="3600">
          <a:solidFill>
            <a:srgbClr val="FFFFFF"/>
          </a:solidFill>
          <a:latin typeface="+mn-lt"/>
        </a:defRPr>
      </a:lvl4pPr>
      <a:lvl5pPr marL="2057400" indent="-228600" algn="ctr" rtl="0" eaLnBrk="1" fontAlgn="base" hangingPunct="1">
        <a:spcBef>
          <a:spcPct val="20000"/>
        </a:spcBef>
        <a:spcAft>
          <a:spcPct val="0"/>
        </a:spcAft>
        <a:defRPr sz="3600">
          <a:solidFill>
            <a:srgbClr val="FFFFFF"/>
          </a:solidFill>
          <a:latin typeface="+mn-lt"/>
        </a:defRPr>
      </a:lvl5pPr>
      <a:lvl6pPr marL="2514600" indent="-228600" algn="ctr" rtl="0" eaLnBrk="1" fontAlgn="base" hangingPunct="1">
        <a:spcBef>
          <a:spcPct val="20000"/>
        </a:spcBef>
        <a:spcAft>
          <a:spcPct val="0"/>
        </a:spcAft>
        <a:defRPr sz="3600">
          <a:solidFill>
            <a:srgbClr val="FFFFFF"/>
          </a:solidFill>
          <a:latin typeface="+mn-lt"/>
        </a:defRPr>
      </a:lvl6pPr>
      <a:lvl7pPr marL="2971800" indent="-228600" algn="ctr" rtl="0" eaLnBrk="1" fontAlgn="base" hangingPunct="1">
        <a:spcBef>
          <a:spcPct val="20000"/>
        </a:spcBef>
        <a:spcAft>
          <a:spcPct val="0"/>
        </a:spcAft>
        <a:defRPr sz="3600">
          <a:solidFill>
            <a:srgbClr val="FFFFFF"/>
          </a:solidFill>
          <a:latin typeface="+mn-lt"/>
        </a:defRPr>
      </a:lvl7pPr>
      <a:lvl8pPr marL="3429000" indent="-228600" algn="ctr" rtl="0" eaLnBrk="1" fontAlgn="base" hangingPunct="1">
        <a:spcBef>
          <a:spcPct val="20000"/>
        </a:spcBef>
        <a:spcAft>
          <a:spcPct val="0"/>
        </a:spcAft>
        <a:defRPr sz="3600">
          <a:solidFill>
            <a:srgbClr val="FFFFFF"/>
          </a:solidFill>
          <a:latin typeface="+mn-lt"/>
        </a:defRPr>
      </a:lvl8pPr>
      <a:lvl9pPr marL="3886200" indent="-228600" algn="ctr" rtl="0" eaLnBrk="1" fontAlgn="base" hangingPunct="1">
        <a:spcBef>
          <a:spcPct val="20000"/>
        </a:spcBef>
        <a:spcAft>
          <a:spcPct val="0"/>
        </a:spcAft>
        <a:defRPr sz="3600">
          <a:solidFill>
            <a:srgbClr val="FFFF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066800"/>
            <a:ext cx="8229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081" name="Oval 8"/>
          <p:cNvSpPr>
            <a:spLocks noChangeArrowheads="1"/>
          </p:cNvSpPr>
          <p:nvPr/>
        </p:nvSpPr>
        <p:spPr bwMode="auto">
          <a:xfrm>
            <a:off x="257175" y="6092825"/>
            <a:ext cx="762000" cy="76200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6101103"/>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4"/>
          <p:cNvSpPr>
            <a:spLocks noGrp="1" noChangeArrowheads="1"/>
          </p:cNvSpPr>
          <p:nvPr>
            <p:ph type="sldNum" sz="quarter" idx="4"/>
          </p:nvPr>
        </p:nvSpPr>
        <p:spPr bwMode="auto">
          <a:xfrm>
            <a:off x="7482443" y="6324600"/>
            <a:ext cx="1509157"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dirty="0" smtClean="0"/>
              <a:t>Click to edit Master title</a:t>
            </a:r>
          </a:p>
        </p:txBody>
      </p:sp>
    </p:spTree>
    <p:extLst>
      <p:ext uri="{BB962C8B-B14F-4D97-AF65-F5344CB8AC3E}">
        <p14:creationId xmlns:p14="http://schemas.microsoft.com/office/powerpoint/2010/main" val="15805358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726" r:id="rId13"/>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4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1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1600">
          <a:solidFill>
            <a:schemeClr val="tx1"/>
          </a:solidFill>
          <a:latin typeface="+mn-lt"/>
        </a:defRPr>
      </a:lvl2pPr>
      <a:lvl3pPr marL="1143000" indent="-228600" algn="l" rtl="0" eaLnBrk="1" fontAlgn="base" hangingPunct="1">
        <a:spcBef>
          <a:spcPct val="20000"/>
        </a:spcBef>
        <a:spcAft>
          <a:spcPct val="0"/>
        </a:spcAft>
        <a:buChar char="•"/>
        <a:defRPr sz="1600">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600200"/>
            <a:ext cx="8229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smtClean="0"/>
              <a:t>Click to edit Master title</a:t>
            </a:r>
          </a:p>
        </p:txBody>
      </p:sp>
    </p:spTree>
    <p:extLst>
      <p:ext uri="{BB962C8B-B14F-4D97-AF65-F5344CB8AC3E}">
        <p14:creationId xmlns:p14="http://schemas.microsoft.com/office/powerpoint/2010/main" val="210469340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30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600200"/>
            <a:ext cx="8229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smtClean="0"/>
              <a:t>Click to edit Master title</a:t>
            </a:r>
          </a:p>
        </p:txBody>
      </p:sp>
    </p:spTree>
    <p:extLst>
      <p:ext uri="{BB962C8B-B14F-4D97-AF65-F5344CB8AC3E}">
        <p14:creationId xmlns:p14="http://schemas.microsoft.com/office/powerpoint/2010/main" val="267899431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l" rtl="0" eaLnBrk="1" fontAlgn="base" hangingPunct="1">
        <a:spcBef>
          <a:spcPct val="0"/>
        </a:spcBef>
        <a:spcAft>
          <a:spcPct val="0"/>
        </a:spcAft>
        <a:defRPr sz="30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600200"/>
            <a:ext cx="8229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smtClean="0"/>
              <a:t>Click to edit Master title</a:t>
            </a:r>
          </a:p>
        </p:txBody>
      </p:sp>
    </p:spTree>
    <p:extLst>
      <p:ext uri="{BB962C8B-B14F-4D97-AF65-F5344CB8AC3E}">
        <p14:creationId xmlns:p14="http://schemas.microsoft.com/office/powerpoint/2010/main" val="166851118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30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3" Type="http://schemas.openxmlformats.org/officeDocument/2006/relationships/image" Target="../media/image24.pn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28.png"/><Relationship Id="rId18" Type="http://schemas.openxmlformats.org/officeDocument/2006/relationships/image" Target="../media/image29.png"/><Relationship Id="rId19" Type="http://schemas.openxmlformats.org/officeDocument/2006/relationships/image" Target="../media/image30.png"/><Relationship Id="rId50" Type="http://schemas.openxmlformats.org/officeDocument/2006/relationships/image" Target="../media/image61.png"/><Relationship Id="rId51" Type="http://schemas.openxmlformats.org/officeDocument/2006/relationships/image" Target="../media/image62.png"/><Relationship Id="rId52" Type="http://schemas.openxmlformats.org/officeDocument/2006/relationships/image" Target="../media/image63.png"/><Relationship Id="rId53" Type="http://schemas.openxmlformats.org/officeDocument/2006/relationships/image" Target="../media/image64.png"/><Relationship Id="rId54" Type="http://schemas.openxmlformats.org/officeDocument/2006/relationships/image" Target="../media/image65.png"/><Relationship Id="rId55" Type="http://schemas.openxmlformats.org/officeDocument/2006/relationships/image" Target="../media/image66.png"/><Relationship Id="rId40" Type="http://schemas.openxmlformats.org/officeDocument/2006/relationships/image" Target="../media/image51.png"/><Relationship Id="rId41" Type="http://schemas.openxmlformats.org/officeDocument/2006/relationships/image" Target="../media/image52.png"/><Relationship Id="rId42" Type="http://schemas.openxmlformats.org/officeDocument/2006/relationships/image" Target="../media/image53.png"/><Relationship Id="rId43" Type="http://schemas.openxmlformats.org/officeDocument/2006/relationships/image" Target="../media/image54.png"/><Relationship Id="rId44" Type="http://schemas.openxmlformats.org/officeDocument/2006/relationships/image" Target="../media/image55.png"/><Relationship Id="rId45" Type="http://schemas.openxmlformats.org/officeDocument/2006/relationships/image" Target="../media/image56.png"/><Relationship Id="rId46" Type="http://schemas.openxmlformats.org/officeDocument/2006/relationships/image" Target="../media/image57.png"/><Relationship Id="rId47" Type="http://schemas.openxmlformats.org/officeDocument/2006/relationships/image" Target="../media/image58.png"/><Relationship Id="rId48" Type="http://schemas.openxmlformats.org/officeDocument/2006/relationships/image" Target="../media/image59.png"/><Relationship Id="rId49" Type="http://schemas.openxmlformats.org/officeDocument/2006/relationships/image" Target="../media/image60.png"/><Relationship Id="rId1" Type="http://schemas.openxmlformats.org/officeDocument/2006/relationships/slideLayout" Target="../slideLayouts/slideLayout13.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30" Type="http://schemas.openxmlformats.org/officeDocument/2006/relationships/image" Target="../media/image41.png"/><Relationship Id="rId31" Type="http://schemas.openxmlformats.org/officeDocument/2006/relationships/image" Target="../media/image42.png"/><Relationship Id="rId32" Type="http://schemas.openxmlformats.org/officeDocument/2006/relationships/image" Target="../media/image43.png"/><Relationship Id="rId33" Type="http://schemas.openxmlformats.org/officeDocument/2006/relationships/image" Target="../media/image44.png"/><Relationship Id="rId34" Type="http://schemas.openxmlformats.org/officeDocument/2006/relationships/image" Target="../media/image45.png"/><Relationship Id="rId35" Type="http://schemas.openxmlformats.org/officeDocument/2006/relationships/image" Target="../media/image46.png"/><Relationship Id="rId36" Type="http://schemas.openxmlformats.org/officeDocument/2006/relationships/image" Target="../media/image47.png"/><Relationship Id="rId37" Type="http://schemas.openxmlformats.org/officeDocument/2006/relationships/image" Target="../media/image48.png"/><Relationship Id="rId38" Type="http://schemas.openxmlformats.org/officeDocument/2006/relationships/image" Target="../media/image49.png"/><Relationship Id="rId39" Type="http://schemas.openxmlformats.org/officeDocument/2006/relationships/image" Target="../media/image50.png"/><Relationship Id="rId20" Type="http://schemas.openxmlformats.org/officeDocument/2006/relationships/image" Target="../media/image31.png"/><Relationship Id="rId21" Type="http://schemas.openxmlformats.org/officeDocument/2006/relationships/image" Target="../media/image32.png"/><Relationship Id="rId22" Type="http://schemas.openxmlformats.org/officeDocument/2006/relationships/image" Target="../media/image33.png"/><Relationship Id="rId23" Type="http://schemas.openxmlformats.org/officeDocument/2006/relationships/image" Target="../media/image34.png"/><Relationship Id="rId24" Type="http://schemas.openxmlformats.org/officeDocument/2006/relationships/image" Target="../media/image35.png"/><Relationship Id="rId25" Type="http://schemas.openxmlformats.org/officeDocument/2006/relationships/image" Target="../media/image36.png"/><Relationship Id="rId26" Type="http://schemas.openxmlformats.org/officeDocument/2006/relationships/image" Target="../media/image37.png"/><Relationship Id="rId27" Type="http://schemas.openxmlformats.org/officeDocument/2006/relationships/image" Target="../media/image38.png"/><Relationship Id="rId28" Type="http://schemas.openxmlformats.org/officeDocument/2006/relationships/image" Target="../media/image39.png"/><Relationship Id="rId29" Type="http://schemas.openxmlformats.org/officeDocument/2006/relationships/image" Target="../media/image40.png"/><Relationship Id="rId10" Type="http://schemas.openxmlformats.org/officeDocument/2006/relationships/image" Target="../media/image21.png"/><Relationship Id="rId11" Type="http://schemas.openxmlformats.org/officeDocument/2006/relationships/image" Target="../media/image22.png"/><Relationship Id="rId12"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6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0"/>
            <a:ext cx="7772400" cy="2743199"/>
          </a:xfrm>
        </p:spPr>
        <p:txBody>
          <a:bodyPr/>
          <a:lstStyle/>
          <a:p>
            <a:r>
              <a:rPr lang="en-US" dirty="0" smtClean="0"/>
              <a:t>Agile Leadership Forum </a:t>
            </a:r>
            <a:r>
              <a:rPr lang="en-US" sz="900" dirty="0"/>
              <a:t/>
            </a:r>
            <a:br>
              <a:rPr lang="en-US" sz="900" dirty="0"/>
            </a:br>
            <a:r>
              <a:rPr lang="en-US" dirty="0" smtClean="0"/>
              <a:t/>
            </a:r>
            <a:br>
              <a:rPr lang="en-US" dirty="0" smtClean="0"/>
            </a:br>
            <a:r>
              <a:rPr lang="en-US" dirty="0" smtClean="0"/>
              <a:t>Tear Down This Wall!</a:t>
            </a:r>
            <a:br>
              <a:rPr lang="en-US" dirty="0" smtClean="0"/>
            </a:br>
            <a:r>
              <a:rPr lang="en-US" dirty="0" smtClean="0"/>
              <a:t>DevOps </a:t>
            </a:r>
            <a:r>
              <a:rPr lang="en-US" dirty="0"/>
              <a:t>i</a:t>
            </a:r>
            <a:r>
              <a:rPr lang="en-US" dirty="0" smtClean="0"/>
              <a:t>n Action</a:t>
            </a:r>
            <a:endParaRPr lang="en-US" sz="2800" i="1" dirty="0"/>
          </a:p>
        </p:txBody>
      </p:sp>
      <p:sp>
        <p:nvSpPr>
          <p:cNvPr id="3" name="Subtitle 2"/>
          <p:cNvSpPr>
            <a:spLocks noGrp="1"/>
          </p:cNvSpPr>
          <p:nvPr>
            <p:ph type="subTitle" idx="1"/>
          </p:nvPr>
        </p:nvSpPr>
        <p:spPr>
          <a:xfrm>
            <a:off x="990600" y="4876800"/>
            <a:ext cx="7315200" cy="762000"/>
          </a:xfrm>
        </p:spPr>
        <p:txBody>
          <a:bodyPr/>
          <a:lstStyle/>
          <a:p>
            <a:r>
              <a:rPr lang="en-US" dirty="0" smtClean="0"/>
              <a:t>May 11, 2015</a:t>
            </a:r>
            <a:endParaRPr lang="en-US" dirty="0"/>
          </a:p>
        </p:txBody>
      </p:sp>
      <p:sp>
        <p:nvSpPr>
          <p:cNvPr id="4" name="TextBox 3"/>
          <p:cNvSpPr txBox="1"/>
          <p:nvPr/>
        </p:nvSpPr>
        <p:spPr>
          <a:xfrm>
            <a:off x="2514600" y="5638800"/>
            <a:ext cx="4267200" cy="923330"/>
          </a:xfrm>
          <a:prstGeom prst="rect">
            <a:avLst/>
          </a:prstGeom>
          <a:noFill/>
        </p:spPr>
        <p:txBody>
          <a:bodyPr wrap="square" rtlCol="0">
            <a:spAutoFit/>
          </a:bodyPr>
          <a:lstStyle/>
          <a:p>
            <a:pPr algn="ctr"/>
            <a:r>
              <a:rPr lang="en-US" dirty="0" smtClean="0">
                <a:solidFill>
                  <a:schemeClr val="bg1"/>
                </a:solidFill>
              </a:rPr>
              <a:t>Presented by the </a:t>
            </a:r>
          </a:p>
          <a:p>
            <a:pPr algn="ctr"/>
            <a:r>
              <a:rPr lang="en-US" dirty="0" smtClean="0">
                <a:solidFill>
                  <a:schemeClr val="bg1"/>
                </a:solidFill>
              </a:rPr>
              <a:t>Applied Technology Division’s Processes and Practices Branch</a:t>
            </a:r>
            <a:endParaRPr lang="en-US" dirty="0">
              <a:solidFill>
                <a:schemeClr val="bg1"/>
              </a:solidFill>
            </a:endParaRPr>
          </a:p>
        </p:txBody>
      </p:sp>
    </p:spTree>
    <p:extLst>
      <p:ext uri="{BB962C8B-B14F-4D97-AF65-F5344CB8AC3E}">
        <p14:creationId xmlns:p14="http://schemas.microsoft.com/office/powerpoint/2010/main" val="232644579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
          <p:cNvSpPr txBox="1">
            <a:spLocks noChangeArrowheads="1"/>
          </p:cNvSpPr>
          <p:nvPr/>
        </p:nvSpPr>
        <p:spPr bwMode="auto">
          <a:xfrm>
            <a:off x="271479" y="1156739"/>
            <a:ext cx="8644466" cy="2123658"/>
          </a:xfrm>
          <a:prstGeom prst="rect">
            <a:avLst/>
          </a:prstGeom>
          <a:noFill/>
          <a:ln w="9525">
            <a:noFill/>
            <a:miter lim="800000"/>
            <a:headEnd/>
            <a:tailEnd/>
          </a:ln>
        </p:spPr>
        <p:txBody>
          <a:bodyPr wrap="square">
            <a:spAutoFit/>
          </a:bodyPr>
          <a:lstStyle/>
          <a:p>
            <a:pPr algn="ctr">
              <a:defRPr/>
            </a:pPr>
            <a:r>
              <a:rPr lang="en-US" sz="6600" spc="-300" dirty="0" smtClean="0">
                <a:solidFill>
                  <a:srgbClr val="52BCAA">
                    <a:lumMod val="75000"/>
                  </a:srgbClr>
                </a:solidFill>
                <a:latin typeface="Calibri"/>
              </a:rPr>
              <a:t/>
            </a:r>
            <a:br>
              <a:rPr lang="en-US" sz="6600" spc="-300" dirty="0" smtClean="0">
                <a:solidFill>
                  <a:srgbClr val="52BCAA">
                    <a:lumMod val="75000"/>
                  </a:srgbClr>
                </a:solidFill>
                <a:latin typeface="Calibri"/>
              </a:rPr>
            </a:br>
            <a:endParaRPr lang="en-US" sz="6600" spc="-300" dirty="0">
              <a:solidFill>
                <a:srgbClr val="52BCAA">
                  <a:lumMod val="75000"/>
                </a:srgbClr>
              </a:solidFill>
              <a:latin typeface="Arial" charset="0"/>
            </a:endParaRPr>
          </a:p>
        </p:txBody>
      </p:sp>
      <p:sp>
        <p:nvSpPr>
          <p:cNvPr id="7" name="Subtitle 6"/>
          <p:cNvSpPr>
            <a:spLocks noGrp="1"/>
          </p:cNvSpPr>
          <p:nvPr>
            <p:ph type="subTitle" idx="1"/>
          </p:nvPr>
        </p:nvSpPr>
        <p:spPr/>
        <p:txBody>
          <a:bodyPr/>
          <a:lstStyle/>
          <a:p>
            <a:r>
              <a:rPr lang="en-US" dirty="0" smtClean="0"/>
              <a:t>The Three Ways</a:t>
            </a:r>
            <a:endParaRPr lang="en-US" dirty="0"/>
          </a:p>
        </p:txBody>
      </p:sp>
      <p:sp>
        <p:nvSpPr>
          <p:cNvPr id="2" name="TextBox 1"/>
          <p:cNvSpPr txBox="1"/>
          <p:nvPr/>
        </p:nvSpPr>
        <p:spPr>
          <a:xfrm>
            <a:off x="1280129" y="3668922"/>
            <a:ext cx="6885218" cy="707886"/>
          </a:xfrm>
          <a:prstGeom prst="rect">
            <a:avLst/>
          </a:prstGeom>
          <a:noFill/>
        </p:spPr>
        <p:txBody>
          <a:bodyPr wrap="none" rtlCol="0">
            <a:spAutoFit/>
          </a:bodyPr>
          <a:lstStyle/>
          <a:p>
            <a:pPr algn="ctr"/>
            <a:r>
              <a:rPr lang="en-US" sz="4000" dirty="0" smtClean="0">
                <a:solidFill>
                  <a:srgbClr val="F79646"/>
                </a:solidFill>
              </a:rPr>
              <a:t>Guiding Principles of DevOps</a:t>
            </a:r>
            <a:endParaRPr lang="en-US" sz="4000" dirty="0">
              <a:solidFill>
                <a:srgbClr val="F79646"/>
              </a:solidFill>
            </a:endParaRPr>
          </a:p>
        </p:txBody>
      </p:sp>
      <p:sp>
        <p:nvSpPr>
          <p:cNvPr id="5" name="Slide Number Placeholder 3"/>
          <p:cNvSpPr txBox="1">
            <a:spLocks/>
          </p:cNvSpPr>
          <p:nvPr/>
        </p:nvSpPr>
        <p:spPr>
          <a:xfrm>
            <a:off x="7482443" y="6324600"/>
            <a:ext cx="1509157"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2D118A52-EDC5-42B9-AEFF-70EBA4319419}" type="slidenum">
              <a:rPr lang="en-US" sz="1400" smtClean="0">
                <a:solidFill>
                  <a:srgbClr val="FFFFFF"/>
                </a:solidFill>
              </a:rPr>
              <a:pPr algn="r">
                <a:defRPr/>
              </a:pPr>
              <a:t>10</a:t>
            </a:fld>
            <a:endParaRPr lang="en-US" sz="1400" dirty="0">
              <a:solidFill>
                <a:srgbClr val="FFFFFF"/>
              </a:solidFill>
            </a:endParaRPr>
          </a:p>
        </p:txBody>
      </p:sp>
    </p:spTree>
    <p:extLst>
      <p:ext uri="{BB962C8B-B14F-4D97-AF65-F5344CB8AC3E}">
        <p14:creationId xmlns:p14="http://schemas.microsoft.com/office/powerpoint/2010/main" val="1777515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65919" y="1524000"/>
            <a:ext cx="5940908" cy="2218513"/>
          </a:xfrm>
          <a:prstGeom prst="rect">
            <a:avLst/>
          </a:prstGeom>
        </p:spPr>
      </p:pic>
      <p:sp>
        <p:nvSpPr>
          <p:cNvPr id="6" name="TextBox 5"/>
          <p:cNvSpPr txBox="1"/>
          <p:nvPr/>
        </p:nvSpPr>
        <p:spPr>
          <a:xfrm>
            <a:off x="533400" y="4114800"/>
            <a:ext cx="4092138" cy="2092881"/>
          </a:xfrm>
          <a:prstGeom prst="rect">
            <a:avLst/>
          </a:prstGeom>
          <a:noFill/>
        </p:spPr>
        <p:txBody>
          <a:bodyPr wrap="square" rtlCol="0">
            <a:spAutoFit/>
          </a:bodyPr>
          <a:lstStyle/>
          <a:p>
            <a:pPr marL="742950" lvl="1" indent="-285750">
              <a:buFont typeface="Arial"/>
              <a:buChar char="•"/>
            </a:pPr>
            <a:r>
              <a:rPr lang="en-US" sz="2400" dirty="0" smtClean="0"/>
              <a:t>Focus on all IT-enabled business value streams</a:t>
            </a:r>
          </a:p>
          <a:p>
            <a:pPr marL="742950" lvl="1" indent="-285750">
              <a:spcBef>
                <a:spcPts val="1200"/>
              </a:spcBef>
              <a:buFont typeface="Arial"/>
              <a:buChar char="•"/>
            </a:pPr>
            <a:r>
              <a:rPr lang="en-US" sz="2400" dirty="0" smtClean="0"/>
              <a:t>Continuous integration</a:t>
            </a:r>
          </a:p>
          <a:p>
            <a:pPr lvl="1"/>
            <a:endParaRPr lang="en-US" sz="2400" dirty="0" smtClean="0"/>
          </a:p>
        </p:txBody>
      </p:sp>
      <p:sp>
        <p:nvSpPr>
          <p:cNvPr id="8" name="TextBox 7"/>
          <p:cNvSpPr txBox="1"/>
          <p:nvPr/>
        </p:nvSpPr>
        <p:spPr>
          <a:xfrm>
            <a:off x="5029200" y="4273962"/>
            <a:ext cx="3321486" cy="1959767"/>
          </a:xfrm>
          <a:prstGeom prst="rect">
            <a:avLst/>
          </a:prstGeom>
          <a:noFill/>
        </p:spPr>
        <p:txBody>
          <a:bodyPr wrap="square" rtlCol="0">
            <a:spAutoFit/>
          </a:bodyPr>
          <a:lstStyle/>
          <a:p>
            <a:pPr marL="742950" lvl="1" indent="-285750">
              <a:lnSpc>
                <a:spcPct val="140000"/>
              </a:lnSpc>
              <a:spcAft>
                <a:spcPts val="1200"/>
              </a:spcAft>
              <a:buFont typeface="Arial"/>
              <a:buChar char="•"/>
            </a:pPr>
            <a:r>
              <a:rPr lang="en-US" sz="2400" dirty="0" smtClean="0"/>
              <a:t>Increase flow</a:t>
            </a:r>
          </a:p>
          <a:p>
            <a:pPr marL="742950" lvl="1" indent="-285750">
              <a:buFont typeface="Arial"/>
              <a:buChar char="•"/>
            </a:pPr>
            <a:r>
              <a:rPr lang="en-US" sz="2400" dirty="0" smtClean="0"/>
              <a:t>Increase system understanding</a:t>
            </a:r>
          </a:p>
          <a:p>
            <a:pPr>
              <a:lnSpc>
                <a:spcPct val="140000"/>
              </a:lnSpc>
            </a:pPr>
            <a:endParaRPr lang="en-US" sz="2400" dirty="0" smtClean="0"/>
          </a:p>
        </p:txBody>
      </p:sp>
      <p:sp>
        <p:nvSpPr>
          <p:cNvPr id="9" name="TextBox 8"/>
          <p:cNvSpPr txBox="1"/>
          <p:nvPr/>
        </p:nvSpPr>
        <p:spPr>
          <a:xfrm>
            <a:off x="5486400" y="3750742"/>
            <a:ext cx="1822935" cy="523220"/>
          </a:xfrm>
          <a:prstGeom prst="rect">
            <a:avLst/>
          </a:prstGeom>
          <a:noFill/>
        </p:spPr>
        <p:txBody>
          <a:bodyPr wrap="none" rtlCol="0">
            <a:spAutoFit/>
          </a:bodyPr>
          <a:lstStyle/>
          <a:p>
            <a:r>
              <a:rPr lang="en-US" sz="2800" dirty="0" smtClean="0">
                <a:solidFill>
                  <a:srgbClr val="F79646"/>
                </a:solidFill>
              </a:rPr>
              <a:t>Outcomes</a:t>
            </a:r>
            <a:endParaRPr lang="en-US" sz="2800" dirty="0">
              <a:solidFill>
                <a:srgbClr val="F79646"/>
              </a:solidFill>
            </a:endParaRPr>
          </a:p>
        </p:txBody>
      </p:sp>
      <p:sp>
        <p:nvSpPr>
          <p:cNvPr id="11" name="TextBox 10"/>
          <p:cNvSpPr txBox="1"/>
          <p:nvPr/>
        </p:nvSpPr>
        <p:spPr>
          <a:xfrm>
            <a:off x="1398443" y="917082"/>
            <a:ext cx="6447599" cy="461665"/>
          </a:xfrm>
          <a:prstGeom prst="rect">
            <a:avLst/>
          </a:prstGeom>
          <a:noFill/>
        </p:spPr>
        <p:txBody>
          <a:bodyPr wrap="none" rtlCol="0">
            <a:spAutoFit/>
          </a:bodyPr>
          <a:lstStyle/>
          <a:p>
            <a:pPr algn="ctr"/>
            <a:r>
              <a:rPr lang="en-US" sz="2400" dirty="0" smtClean="0">
                <a:solidFill>
                  <a:srgbClr val="F79646"/>
                </a:solidFill>
              </a:rPr>
              <a:t>Emphasizes performance of the entire system</a:t>
            </a:r>
            <a:endParaRPr lang="en-US" sz="2400" dirty="0">
              <a:solidFill>
                <a:srgbClr val="F79646"/>
              </a:solidFill>
            </a:endParaRPr>
          </a:p>
        </p:txBody>
      </p:sp>
      <p:sp>
        <p:nvSpPr>
          <p:cNvPr id="12" name="Title 1"/>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The First Way</a:t>
            </a:r>
            <a:endParaRPr lang="en-US" kern="0" dirty="0"/>
          </a:p>
        </p:txBody>
      </p:sp>
      <p:sp>
        <p:nvSpPr>
          <p:cNvPr id="13"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11</a:t>
            </a:fld>
            <a:endParaRPr lang="en-US" dirty="0">
              <a:solidFill>
                <a:srgbClr val="FFFFFF"/>
              </a:solidFill>
            </a:endParaRPr>
          </a:p>
        </p:txBody>
      </p:sp>
    </p:spTree>
    <p:extLst>
      <p:ext uri="{BB962C8B-B14F-4D97-AF65-F5344CB8AC3E}">
        <p14:creationId xmlns:p14="http://schemas.microsoft.com/office/powerpoint/2010/main" val="207976132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4762" y="955972"/>
            <a:ext cx="5541903" cy="461665"/>
          </a:xfrm>
          <a:prstGeom prst="rect">
            <a:avLst/>
          </a:prstGeom>
          <a:noFill/>
        </p:spPr>
        <p:txBody>
          <a:bodyPr wrap="none" rtlCol="0">
            <a:spAutoFit/>
          </a:bodyPr>
          <a:lstStyle/>
          <a:p>
            <a:pPr algn="ctr"/>
            <a:r>
              <a:rPr lang="en-US" sz="2400" dirty="0">
                <a:solidFill>
                  <a:srgbClr val="F79646"/>
                </a:solidFill>
              </a:rPr>
              <a:t>C</a:t>
            </a:r>
            <a:r>
              <a:rPr lang="en-US" sz="2400" dirty="0" smtClean="0">
                <a:solidFill>
                  <a:srgbClr val="F79646"/>
                </a:solidFill>
              </a:rPr>
              <a:t>reating the right to left feedback loops</a:t>
            </a:r>
            <a:endParaRPr lang="en-US" sz="2400" dirty="0">
              <a:solidFill>
                <a:srgbClr val="F79646"/>
              </a:solidFill>
            </a:endParaRPr>
          </a:p>
        </p:txBody>
      </p:sp>
      <p:sp>
        <p:nvSpPr>
          <p:cNvPr id="6" name="TextBox 5"/>
          <p:cNvSpPr txBox="1"/>
          <p:nvPr/>
        </p:nvSpPr>
        <p:spPr>
          <a:xfrm>
            <a:off x="381001" y="4328517"/>
            <a:ext cx="4267199" cy="1723549"/>
          </a:xfrm>
          <a:prstGeom prst="rect">
            <a:avLst/>
          </a:prstGeom>
          <a:noFill/>
        </p:spPr>
        <p:txBody>
          <a:bodyPr wrap="square" rtlCol="0">
            <a:spAutoFit/>
          </a:bodyPr>
          <a:lstStyle/>
          <a:p>
            <a:pPr marL="742950" lvl="1" indent="-285750">
              <a:buFont typeface="Arial"/>
              <a:buChar char="•"/>
            </a:pPr>
            <a:r>
              <a:rPr lang="en-US" sz="2400" dirty="0" smtClean="0"/>
              <a:t>Shorten and amplify feedback loops </a:t>
            </a:r>
          </a:p>
          <a:p>
            <a:pPr marL="742950" lvl="1" indent="-285750">
              <a:spcBef>
                <a:spcPts val="1200"/>
              </a:spcBef>
              <a:buFont typeface="Arial"/>
              <a:buChar char="•"/>
            </a:pPr>
            <a:r>
              <a:rPr lang="en-US" sz="2400" dirty="0" smtClean="0"/>
              <a:t>Continuous delivery</a:t>
            </a:r>
          </a:p>
          <a:p>
            <a:pPr lvl="1"/>
            <a:endParaRPr lang="en-US" sz="2400" dirty="0" smtClean="0"/>
          </a:p>
        </p:txBody>
      </p:sp>
      <p:sp>
        <p:nvSpPr>
          <p:cNvPr id="7" name="TextBox 6"/>
          <p:cNvSpPr txBox="1"/>
          <p:nvPr/>
        </p:nvSpPr>
        <p:spPr>
          <a:xfrm>
            <a:off x="4648200" y="4333184"/>
            <a:ext cx="4314364" cy="2240613"/>
          </a:xfrm>
          <a:prstGeom prst="rect">
            <a:avLst/>
          </a:prstGeom>
          <a:noFill/>
        </p:spPr>
        <p:txBody>
          <a:bodyPr wrap="square" rtlCol="0">
            <a:spAutoFit/>
          </a:bodyPr>
          <a:lstStyle/>
          <a:p>
            <a:pPr marL="742950" lvl="1" indent="-285750">
              <a:buFont typeface="Arial"/>
              <a:buChar char="•"/>
            </a:pPr>
            <a:r>
              <a:rPr lang="en-US" sz="2400" dirty="0" smtClean="0"/>
              <a:t>Understand and respond to customers (internal/external)</a:t>
            </a:r>
          </a:p>
          <a:p>
            <a:pPr marL="742950" lvl="1" indent="-285750">
              <a:spcBef>
                <a:spcPts val="1200"/>
              </a:spcBef>
              <a:buFont typeface="Arial"/>
              <a:buChar char="•"/>
            </a:pPr>
            <a:r>
              <a:rPr lang="en-US" sz="2400" dirty="0" smtClean="0"/>
              <a:t>Knowledge is embedded </a:t>
            </a:r>
          </a:p>
          <a:p>
            <a:pPr>
              <a:lnSpc>
                <a:spcPct val="140000"/>
              </a:lnSpc>
            </a:pPr>
            <a:endParaRPr lang="en-US" sz="2400" dirty="0" smtClean="0"/>
          </a:p>
        </p:txBody>
      </p:sp>
      <p:sp>
        <p:nvSpPr>
          <p:cNvPr id="8" name="TextBox 7"/>
          <p:cNvSpPr txBox="1"/>
          <p:nvPr/>
        </p:nvSpPr>
        <p:spPr>
          <a:xfrm>
            <a:off x="5105400" y="3773503"/>
            <a:ext cx="1822935" cy="523220"/>
          </a:xfrm>
          <a:prstGeom prst="rect">
            <a:avLst/>
          </a:prstGeom>
          <a:noFill/>
        </p:spPr>
        <p:txBody>
          <a:bodyPr wrap="none" rtlCol="0">
            <a:spAutoFit/>
          </a:bodyPr>
          <a:lstStyle/>
          <a:p>
            <a:pPr algn="ctr"/>
            <a:r>
              <a:rPr lang="en-US" sz="2800" dirty="0" smtClean="0">
                <a:solidFill>
                  <a:srgbClr val="F79646"/>
                </a:solidFill>
              </a:rPr>
              <a:t>Outcomes</a:t>
            </a:r>
            <a:endParaRPr lang="en-US" sz="2800" dirty="0">
              <a:solidFill>
                <a:srgbClr val="F79646"/>
              </a:solidFill>
            </a:endParaRPr>
          </a:p>
        </p:txBody>
      </p:sp>
      <p:pic>
        <p:nvPicPr>
          <p:cNvPr id="9" name="Picture 8"/>
          <p:cNvPicPr>
            <a:picLocks noChangeAspect="1"/>
          </p:cNvPicPr>
          <p:nvPr/>
        </p:nvPicPr>
        <p:blipFill>
          <a:blip r:embed="rId3"/>
          <a:stretch>
            <a:fillRect/>
          </a:stretch>
        </p:blipFill>
        <p:spPr>
          <a:xfrm>
            <a:off x="2235523" y="1447800"/>
            <a:ext cx="5080000" cy="2275201"/>
          </a:xfrm>
          <a:prstGeom prst="rect">
            <a:avLst/>
          </a:prstGeom>
        </p:spPr>
      </p:pic>
      <p:sp>
        <p:nvSpPr>
          <p:cNvPr id="10" name="Title 1"/>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The Second Way</a:t>
            </a:r>
            <a:endParaRPr lang="en-US" kern="0" dirty="0"/>
          </a:p>
        </p:txBody>
      </p:sp>
      <p:sp>
        <p:nvSpPr>
          <p:cNvPr id="11"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12</a:t>
            </a:fld>
            <a:endParaRPr lang="en-US" dirty="0">
              <a:solidFill>
                <a:srgbClr val="FFFFFF"/>
              </a:solidFill>
            </a:endParaRPr>
          </a:p>
        </p:txBody>
      </p:sp>
    </p:spTree>
    <p:extLst>
      <p:ext uri="{BB962C8B-B14F-4D97-AF65-F5344CB8AC3E}">
        <p14:creationId xmlns:p14="http://schemas.microsoft.com/office/powerpoint/2010/main" val="322008184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0143" y="927906"/>
            <a:ext cx="8279832" cy="461665"/>
          </a:xfrm>
          <a:prstGeom prst="rect">
            <a:avLst/>
          </a:prstGeom>
          <a:noFill/>
        </p:spPr>
        <p:txBody>
          <a:bodyPr wrap="none" rtlCol="0">
            <a:spAutoFit/>
          </a:bodyPr>
          <a:lstStyle/>
          <a:p>
            <a:pPr algn="ctr"/>
            <a:r>
              <a:rPr lang="en-US" sz="2400" dirty="0">
                <a:solidFill>
                  <a:srgbClr val="F79646"/>
                </a:solidFill>
              </a:rPr>
              <a:t>C</a:t>
            </a:r>
            <a:r>
              <a:rPr lang="en-US" sz="2400" dirty="0" smtClean="0">
                <a:solidFill>
                  <a:srgbClr val="F79646"/>
                </a:solidFill>
              </a:rPr>
              <a:t>reating a culture that fosters experimentation and mastery</a:t>
            </a:r>
            <a:endParaRPr lang="en-US" sz="2400" dirty="0">
              <a:solidFill>
                <a:srgbClr val="F79646"/>
              </a:solidFill>
            </a:endParaRPr>
          </a:p>
        </p:txBody>
      </p:sp>
      <p:sp>
        <p:nvSpPr>
          <p:cNvPr id="6" name="TextBox 5"/>
          <p:cNvSpPr txBox="1"/>
          <p:nvPr/>
        </p:nvSpPr>
        <p:spPr>
          <a:xfrm>
            <a:off x="304800" y="4013759"/>
            <a:ext cx="3747009" cy="2092881"/>
          </a:xfrm>
          <a:prstGeom prst="rect">
            <a:avLst/>
          </a:prstGeom>
          <a:noFill/>
        </p:spPr>
        <p:txBody>
          <a:bodyPr wrap="square" rtlCol="0">
            <a:spAutoFit/>
          </a:bodyPr>
          <a:lstStyle/>
          <a:p>
            <a:pPr marL="285750" indent="-285750">
              <a:buFont typeface="Arial"/>
              <a:buChar char="•"/>
            </a:pPr>
            <a:r>
              <a:rPr lang="en-US" sz="2400" dirty="0" smtClean="0"/>
              <a:t>Experimentation, fail fast and often</a:t>
            </a:r>
          </a:p>
          <a:p>
            <a:pPr marL="285750" indent="-285750">
              <a:spcBef>
                <a:spcPts val="1200"/>
              </a:spcBef>
              <a:buFont typeface="Arial"/>
              <a:buChar char="•"/>
            </a:pPr>
            <a:r>
              <a:rPr lang="en-US" sz="2400" dirty="0" smtClean="0"/>
              <a:t>Repetition/Practice = Mastery precursor</a:t>
            </a:r>
          </a:p>
          <a:p>
            <a:pPr lvl="1"/>
            <a:endParaRPr lang="en-US" sz="2400" dirty="0" smtClean="0"/>
          </a:p>
        </p:txBody>
      </p:sp>
      <p:sp>
        <p:nvSpPr>
          <p:cNvPr id="7" name="TextBox 6"/>
          <p:cNvSpPr txBox="1"/>
          <p:nvPr/>
        </p:nvSpPr>
        <p:spPr>
          <a:xfrm>
            <a:off x="4051809" y="3979893"/>
            <a:ext cx="5092192" cy="2763834"/>
          </a:xfrm>
          <a:prstGeom prst="rect">
            <a:avLst/>
          </a:prstGeom>
          <a:noFill/>
        </p:spPr>
        <p:txBody>
          <a:bodyPr wrap="square" rtlCol="0">
            <a:spAutoFit/>
          </a:bodyPr>
          <a:lstStyle/>
          <a:p>
            <a:pPr marL="347663" lvl="1" indent="-285750">
              <a:buFont typeface="Arial"/>
              <a:buChar char="•"/>
            </a:pPr>
            <a:r>
              <a:rPr lang="en-US" sz="2400" dirty="0" smtClean="0"/>
              <a:t>Time allocated to improve daily work</a:t>
            </a:r>
          </a:p>
          <a:p>
            <a:pPr marL="347663" lvl="1" indent="-285750">
              <a:spcBef>
                <a:spcPts val="1200"/>
              </a:spcBef>
              <a:buFont typeface="Arial"/>
              <a:buChar char="•"/>
            </a:pPr>
            <a:r>
              <a:rPr lang="en-US" sz="2400" dirty="0" smtClean="0"/>
              <a:t>Rewards for taking risks (culture)</a:t>
            </a:r>
          </a:p>
          <a:p>
            <a:pPr marL="347663" lvl="1" indent="-285750">
              <a:spcBef>
                <a:spcPts val="1200"/>
              </a:spcBef>
              <a:buFont typeface="Arial"/>
              <a:buChar char="•"/>
            </a:pPr>
            <a:r>
              <a:rPr lang="en-US" sz="2400" dirty="0" smtClean="0"/>
              <a:t>Introduce faults into system to harden </a:t>
            </a:r>
          </a:p>
          <a:p>
            <a:pPr>
              <a:lnSpc>
                <a:spcPct val="140000"/>
              </a:lnSpc>
            </a:pPr>
            <a:endParaRPr lang="en-US" sz="2400" dirty="0" smtClean="0"/>
          </a:p>
        </p:txBody>
      </p:sp>
      <p:sp>
        <p:nvSpPr>
          <p:cNvPr id="8" name="TextBox 7"/>
          <p:cNvSpPr txBox="1"/>
          <p:nvPr/>
        </p:nvSpPr>
        <p:spPr>
          <a:xfrm>
            <a:off x="4191000" y="3505200"/>
            <a:ext cx="1678464" cy="523220"/>
          </a:xfrm>
          <a:prstGeom prst="rect">
            <a:avLst/>
          </a:prstGeom>
          <a:noFill/>
        </p:spPr>
        <p:txBody>
          <a:bodyPr wrap="none" rtlCol="0">
            <a:spAutoFit/>
          </a:bodyPr>
          <a:lstStyle/>
          <a:p>
            <a:r>
              <a:rPr lang="en-US" sz="2800" dirty="0" smtClean="0">
                <a:solidFill>
                  <a:srgbClr val="F79646"/>
                </a:solidFill>
              </a:rPr>
              <a:t>Outcomes</a:t>
            </a:r>
            <a:endParaRPr lang="en-US" sz="2800" dirty="0">
              <a:solidFill>
                <a:srgbClr val="F79646"/>
              </a:solidFill>
            </a:endParaRPr>
          </a:p>
        </p:txBody>
      </p:sp>
      <p:pic>
        <p:nvPicPr>
          <p:cNvPr id="3" name="Picture 2"/>
          <p:cNvPicPr>
            <a:picLocks noChangeAspect="1"/>
          </p:cNvPicPr>
          <p:nvPr/>
        </p:nvPicPr>
        <p:blipFill>
          <a:blip r:embed="rId3"/>
          <a:stretch>
            <a:fillRect/>
          </a:stretch>
        </p:blipFill>
        <p:spPr>
          <a:xfrm>
            <a:off x="2099733" y="1447800"/>
            <a:ext cx="5080969" cy="2071469"/>
          </a:xfrm>
          <a:prstGeom prst="rect">
            <a:avLst/>
          </a:prstGeom>
        </p:spPr>
      </p:pic>
      <p:sp>
        <p:nvSpPr>
          <p:cNvPr id="10" name="Title 1"/>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The Third Way</a:t>
            </a:r>
            <a:endParaRPr lang="en-US" kern="0" dirty="0"/>
          </a:p>
        </p:txBody>
      </p:sp>
      <p:sp>
        <p:nvSpPr>
          <p:cNvPr id="11"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13</a:t>
            </a:fld>
            <a:endParaRPr lang="en-US" dirty="0">
              <a:solidFill>
                <a:srgbClr val="FFFFFF"/>
              </a:solidFill>
            </a:endParaRPr>
          </a:p>
        </p:txBody>
      </p:sp>
    </p:spTree>
    <p:extLst>
      <p:ext uri="{BB962C8B-B14F-4D97-AF65-F5344CB8AC3E}">
        <p14:creationId xmlns:p14="http://schemas.microsoft.com/office/powerpoint/2010/main" val="12146367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Exploring the First Way</a:t>
            </a:r>
            <a:endParaRPr lang="en-US" dirty="0"/>
          </a:p>
        </p:txBody>
      </p:sp>
      <p:sp>
        <p:nvSpPr>
          <p:cNvPr id="39" name="Explosion 2 38"/>
          <p:cNvSpPr/>
          <p:nvPr/>
        </p:nvSpPr>
        <p:spPr>
          <a:xfrm>
            <a:off x="0" y="3005834"/>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diagram is a line labeled &quot;continuous integration&quot; that stretches from design to release.  Below this is another line labeled &quot;agile development&quot; that stretches from design to build." title="Continuous Integration diagram"/>
          <p:cNvGrpSpPr/>
          <p:nvPr/>
        </p:nvGrpSpPr>
        <p:grpSpPr>
          <a:xfrm>
            <a:off x="135113" y="1754100"/>
            <a:ext cx="8837681" cy="4494300"/>
            <a:chOff x="135113" y="1707721"/>
            <a:chExt cx="8837681" cy="4494300"/>
          </a:xfrm>
        </p:grpSpPr>
        <p:graphicFrame>
          <p:nvGraphicFramePr>
            <p:cNvPr id="22" name="Diagram 21"/>
            <p:cNvGraphicFramePr/>
            <p:nvPr>
              <p:extLst>
                <p:ext uri="{D42A27DB-BD31-4B8C-83A1-F6EECF244321}">
                  <p14:modId xmlns:p14="http://schemas.microsoft.com/office/powerpoint/2010/main" val="2523768796"/>
                </p:ext>
              </p:extLst>
            </p:nvPr>
          </p:nvGraphicFramePr>
          <p:xfrm>
            <a:off x="760127" y="1940465"/>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Curved Up Arrow 22"/>
            <p:cNvSpPr/>
            <p:nvPr/>
          </p:nvSpPr>
          <p:spPr>
            <a:xfrm rot="10800000">
              <a:off x="1447004"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30275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2838349"/>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216293"/>
              <a:ext cx="446203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416018"/>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1707721"/>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7" name="Curved Up Arrow 36"/>
            <p:cNvSpPr/>
            <p:nvPr/>
          </p:nvSpPr>
          <p:spPr>
            <a:xfrm flipH="1">
              <a:off x="1069889" y="4448986"/>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4559132"/>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135113" y="3679424"/>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186613"/>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14</a:t>
            </a:fld>
            <a:endParaRPr lang="en-US" dirty="0">
              <a:solidFill>
                <a:srgbClr val="FFFFFF"/>
              </a:solidFill>
            </a:endParaRPr>
          </a:p>
        </p:txBody>
      </p:sp>
      <p:sp>
        <p:nvSpPr>
          <p:cNvPr id="21" name="TextBox 20"/>
          <p:cNvSpPr txBox="1"/>
          <p:nvPr/>
        </p:nvSpPr>
        <p:spPr>
          <a:xfrm>
            <a:off x="4006325" y="2669806"/>
            <a:ext cx="698178" cy="369332"/>
          </a:xfrm>
          <a:prstGeom prst="rect">
            <a:avLst/>
          </a:prstGeom>
          <a:noFill/>
        </p:spPr>
        <p:txBody>
          <a:bodyPr wrap="none" rtlCol="0">
            <a:spAutoFit/>
          </a:bodyPr>
          <a:lstStyle/>
          <a:p>
            <a:r>
              <a:rPr lang="en-US" dirty="0" smtClean="0"/>
              <a:t>2001 </a:t>
            </a:r>
            <a:endParaRPr lang="en-US" dirty="0"/>
          </a:p>
        </p:txBody>
      </p:sp>
      <p:sp>
        <p:nvSpPr>
          <p:cNvPr id="31" name="TextBox 30"/>
          <p:cNvSpPr txBox="1"/>
          <p:nvPr/>
        </p:nvSpPr>
        <p:spPr>
          <a:xfrm>
            <a:off x="5486400" y="2057400"/>
            <a:ext cx="698178" cy="369332"/>
          </a:xfrm>
          <a:prstGeom prst="rect">
            <a:avLst/>
          </a:prstGeom>
          <a:noFill/>
        </p:spPr>
        <p:txBody>
          <a:bodyPr wrap="none" rtlCol="0">
            <a:spAutoFit/>
          </a:bodyPr>
          <a:lstStyle/>
          <a:p>
            <a:r>
              <a:rPr lang="en-US" dirty="0" smtClean="0"/>
              <a:t>2001 </a:t>
            </a:r>
            <a:endParaRPr lang="en-US" dirty="0"/>
          </a:p>
        </p:txBody>
      </p:sp>
    </p:spTree>
    <p:extLst>
      <p:ext uri="{BB962C8B-B14F-4D97-AF65-F5344CB8AC3E}">
        <p14:creationId xmlns:p14="http://schemas.microsoft.com/office/powerpoint/2010/main" val="2484524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 Automation &amp; Continuous Integration</a:t>
            </a:r>
            <a:endParaRPr lang="en-US" dirty="0"/>
          </a:p>
        </p:txBody>
      </p:sp>
      <p:sp>
        <p:nvSpPr>
          <p:cNvPr id="7" name="Slide Number Placeholder 6"/>
          <p:cNvSpPr>
            <a:spLocks noGrp="1"/>
          </p:cNvSpPr>
          <p:nvPr>
            <p:ph type="sldNum" sz="quarter" idx="4294967295"/>
          </p:nvPr>
        </p:nvSpPr>
        <p:spPr>
          <a:xfrm>
            <a:off x="8074526" y="6327776"/>
            <a:ext cx="973138" cy="365125"/>
          </a:xfrm>
          <a:prstGeom prst="rect">
            <a:avLst/>
          </a:prstGeom>
        </p:spPr>
        <p:txBody>
          <a:bodyPr/>
          <a:lstStyle/>
          <a:p>
            <a:pPr algn="r"/>
            <a:fld id="{2471F7E9-A2EF-374C-A3DE-38234D55C38F}" type="slidenum">
              <a:rPr lang="en-US" smtClean="0"/>
              <a:pPr algn="r"/>
              <a:t>15</a:t>
            </a:fld>
            <a:endParaRPr lang="en-US" dirty="0"/>
          </a:p>
        </p:txBody>
      </p:sp>
      <p:pic>
        <p:nvPicPr>
          <p:cNvPr id="5" name="Picture 4" descr="XP_Circles"/>
          <p:cNvPicPr>
            <a:picLocks noChangeAspect="1" noChangeArrowheads="1"/>
          </p:cNvPicPr>
          <p:nvPr/>
        </p:nvPicPr>
        <p:blipFill>
          <a:blip r:embed="rId2" cstate="print"/>
          <a:srcRect/>
          <a:stretch>
            <a:fillRect/>
          </a:stretch>
        </p:blipFill>
        <p:spPr bwMode="auto">
          <a:xfrm>
            <a:off x="2152316" y="1143000"/>
            <a:ext cx="4318000" cy="4406878"/>
          </a:xfrm>
          <a:prstGeom prst="rect">
            <a:avLst/>
          </a:prstGeom>
          <a:noFill/>
          <a:ln w="9525">
            <a:noFill/>
            <a:miter lim="800000"/>
            <a:headEnd/>
            <a:tailEnd/>
          </a:ln>
          <a:effectLst/>
        </p:spPr>
      </p:pic>
      <p:sp>
        <p:nvSpPr>
          <p:cNvPr id="6" name="TextBox 5"/>
          <p:cNvSpPr txBox="1"/>
          <p:nvPr/>
        </p:nvSpPr>
        <p:spPr>
          <a:xfrm>
            <a:off x="3341990" y="5791200"/>
            <a:ext cx="2069797" cy="246221"/>
          </a:xfrm>
          <a:prstGeom prst="rect">
            <a:avLst/>
          </a:prstGeom>
          <a:noFill/>
        </p:spPr>
        <p:txBody>
          <a:bodyPr wrap="none" rtlCol="0">
            <a:spAutoFit/>
          </a:bodyPr>
          <a:lstStyle/>
          <a:p>
            <a:pPr algn="ctr"/>
            <a:r>
              <a:rPr lang="en-US" sz="1000" dirty="0" smtClean="0">
                <a:latin typeface="Open Sans Light"/>
              </a:rPr>
              <a:t>Bill Wake, http://www.xp123.com</a:t>
            </a:r>
            <a:endParaRPr lang="en-US" sz="1000" dirty="0">
              <a:latin typeface="Open Sans Light"/>
            </a:endParaRPr>
          </a:p>
        </p:txBody>
      </p:sp>
      <p:sp>
        <p:nvSpPr>
          <p:cNvPr id="17" name="Right Arrow 16"/>
          <p:cNvSpPr/>
          <p:nvPr/>
        </p:nvSpPr>
        <p:spPr>
          <a:xfrm>
            <a:off x="1031596" y="2849675"/>
            <a:ext cx="1871580" cy="484632"/>
          </a:xfrm>
          <a:prstGeom prs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7810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Continuous Integration (CI)</a:t>
            </a:r>
            <a:endParaRPr lang="en-US" dirty="0"/>
          </a:p>
        </p:txBody>
      </p:sp>
      <p:pic>
        <p:nvPicPr>
          <p:cNvPr id="39" name="Picture 38" descr="Macintosh HD:Users:raj_indugula:dev.png"/>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200400"/>
            <a:ext cx="6231259" cy="2360617"/>
          </a:xfrm>
          <a:prstGeom prst="rect">
            <a:avLst/>
          </a:prstGeom>
          <a:noFill/>
          <a:ln>
            <a:noFill/>
          </a:ln>
        </p:spPr>
      </p:pic>
      <p:sp>
        <p:nvSpPr>
          <p:cNvPr id="5" name="Rectangle 4"/>
          <p:cNvSpPr/>
          <p:nvPr/>
        </p:nvSpPr>
        <p:spPr>
          <a:xfrm>
            <a:off x="804399" y="1295400"/>
            <a:ext cx="7482796" cy="1384995"/>
          </a:xfrm>
          <a:prstGeom prst="rect">
            <a:avLst/>
          </a:prstGeom>
        </p:spPr>
        <p:txBody>
          <a:bodyPr wrap="square">
            <a:spAutoFit/>
          </a:bodyPr>
          <a:lstStyle/>
          <a:p>
            <a:pPr>
              <a:tabLst>
                <a:tab pos="567789" algn="l"/>
              </a:tabLst>
            </a:pPr>
            <a:r>
              <a:rPr lang="en-US" sz="2800" dirty="0">
                <a:ea typeface="ヒラギノ角ゴ ProN W3" charset="0"/>
              </a:rPr>
              <a:t>P</a:t>
            </a:r>
            <a:r>
              <a:rPr lang="en-US" sz="2800" dirty="0" smtClean="0">
                <a:ea typeface="ヒラギノ角ゴ ProN W3" charset="0"/>
              </a:rPr>
              <a:t>rocess </a:t>
            </a:r>
            <a:r>
              <a:rPr lang="en-US" sz="2800" dirty="0">
                <a:ea typeface="ヒラギノ角ゴ ProN W3" charset="0"/>
              </a:rPr>
              <a:t>of testing your Build/Deploy/Test (BDT) cycle all the time </a:t>
            </a:r>
            <a:r>
              <a:rPr lang="en-US" sz="2800" dirty="0" smtClean="0">
                <a:ea typeface="ヒラギノ角ゴ ProN W3" charset="0"/>
              </a:rPr>
              <a:t>with </a:t>
            </a:r>
            <a:r>
              <a:rPr lang="en-US" sz="2800" dirty="0">
                <a:ea typeface="ヒラギノ角ゴ ProN W3" charset="0"/>
              </a:rPr>
              <a:t>minimal manual intervention</a:t>
            </a:r>
          </a:p>
        </p:txBody>
      </p:sp>
      <p:sp>
        <p:nvSpPr>
          <p:cNvPr id="7" name="Slide Number Placeholder 1"/>
          <p:cNvSpPr txBox="1">
            <a:spLocks/>
          </p:cNvSpPr>
          <p:nvPr/>
        </p:nvSpPr>
        <p:spPr>
          <a:xfrm>
            <a:off x="8050547" y="6338888"/>
            <a:ext cx="97313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471F7E9-A2EF-374C-A3DE-38234D55C38F}" type="slidenum">
              <a:rPr lang="en-US" sz="2000" smtClean="0">
                <a:latin typeface="Open Sans Light"/>
              </a:rPr>
              <a:pPr algn="r"/>
              <a:t>16</a:t>
            </a:fld>
            <a:endParaRPr lang="en-US" sz="2000" dirty="0">
              <a:latin typeface="Open Sans Light"/>
            </a:endParaRPr>
          </a:p>
        </p:txBody>
      </p:sp>
      <p:sp>
        <p:nvSpPr>
          <p:cNvPr id="6"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16</a:t>
            </a:fld>
            <a:endParaRPr lang="en-US" dirty="0">
              <a:solidFill>
                <a:srgbClr val="FFFFFF"/>
              </a:solidFill>
            </a:endParaRPr>
          </a:p>
        </p:txBody>
      </p:sp>
    </p:spTree>
    <p:extLst>
      <p:ext uri="{BB962C8B-B14F-4D97-AF65-F5344CB8AC3E}">
        <p14:creationId xmlns:p14="http://schemas.microsoft.com/office/powerpoint/2010/main" val="207305266"/>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Basics</a:t>
            </a:r>
            <a:endParaRPr lang="en-US" dirty="0"/>
          </a:p>
        </p:txBody>
      </p:sp>
      <p:sp>
        <p:nvSpPr>
          <p:cNvPr id="3" name="Content Placeholder 2"/>
          <p:cNvSpPr>
            <a:spLocks noGrp="1"/>
          </p:cNvSpPr>
          <p:nvPr>
            <p:ph idx="1"/>
          </p:nvPr>
        </p:nvSpPr>
        <p:spPr>
          <a:xfrm>
            <a:off x="457200" y="1143000"/>
            <a:ext cx="8229600" cy="4885267"/>
          </a:xfrm>
        </p:spPr>
        <p:txBody>
          <a:bodyPr>
            <a:normAutofit fontScale="55000" lnSpcReduction="20000"/>
          </a:bodyPr>
          <a:lstStyle/>
          <a:p>
            <a:pPr marL="0" indent="0">
              <a:buNone/>
            </a:pPr>
            <a:r>
              <a:rPr lang="en-US" sz="3400" dirty="0" smtClean="0"/>
              <a:t>Frequently (ideally at every commit), the system is:</a:t>
            </a:r>
          </a:p>
          <a:p>
            <a:pPr marL="0" indent="0">
              <a:buNone/>
            </a:pPr>
            <a:endParaRPr lang="en-US" sz="3400" dirty="0" smtClean="0"/>
          </a:p>
          <a:p>
            <a:pPr marL="514350" indent="-457200">
              <a:lnSpc>
                <a:spcPct val="140000"/>
              </a:lnSpc>
            </a:pPr>
            <a:r>
              <a:rPr lang="en-US" sz="3800" b="1" dirty="0" smtClean="0"/>
              <a:t>Integrated</a:t>
            </a:r>
            <a:r>
              <a:rPr lang="en-US" sz="3800" dirty="0" smtClean="0"/>
              <a:t> – All changes up until that point are combined into the project</a:t>
            </a:r>
          </a:p>
          <a:p>
            <a:pPr marL="514350" indent="-457200">
              <a:lnSpc>
                <a:spcPct val="140000"/>
              </a:lnSpc>
              <a:spcBef>
                <a:spcPts val="1200"/>
              </a:spcBef>
            </a:pPr>
            <a:r>
              <a:rPr lang="en-US" sz="3800" b="1" dirty="0" smtClean="0"/>
              <a:t>Built</a:t>
            </a:r>
            <a:r>
              <a:rPr lang="en-US" sz="3800" dirty="0" smtClean="0"/>
              <a:t> </a:t>
            </a:r>
            <a:r>
              <a:rPr lang="en-US" sz="3800" dirty="0"/>
              <a:t>– </a:t>
            </a:r>
            <a:r>
              <a:rPr lang="en-US" sz="3800" dirty="0" smtClean="0"/>
              <a:t>The code is compiled into an executable or package</a:t>
            </a:r>
          </a:p>
          <a:p>
            <a:pPr marL="514350" indent="-457200">
              <a:lnSpc>
                <a:spcPct val="140000"/>
              </a:lnSpc>
              <a:spcBef>
                <a:spcPts val="1200"/>
              </a:spcBef>
            </a:pPr>
            <a:r>
              <a:rPr lang="en-US" sz="3800" b="1" dirty="0" smtClean="0"/>
              <a:t>Tested</a:t>
            </a:r>
            <a:r>
              <a:rPr lang="en-US" sz="3800" dirty="0" smtClean="0"/>
              <a:t> </a:t>
            </a:r>
            <a:r>
              <a:rPr lang="en-US" sz="3800" dirty="0"/>
              <a:t>– </a:t>
            </a:r>
            <a:r>
              <a:rPr lang="en-US" sz="3800" dirty="0" smtClean="0"/>
              <a:t>Automated test suites are run</a:t>
            </a:r>
          </a:p>
          <a:p>
            <a:pPr marL="514350" indent="-457200">
              <a:lnSpc>
                <a:spcPct val="140000"/>
              </a:lnSpc>
              <a:spcBef>
                <a:spcPts val="1200"/>
              </a:spcBef>
            </a:pPr>
            <a:r>
              <a:rPr lang="en-US" sz="3800" b="1" dirty="0" smtClean="0"/>
              <a:t>Archived</a:t>
            </a:r>
            <a:r>
              <a:rPr lang="en-US" sz="3800" dirty="0" smtClean="0"/>
              <a:t> </a:t>
            </a:r>
            <a:r>
              <a:rPr lang="en-US" sz="3800" dirty="0"/>
              <a:t>– </a:t>
            </a:r>
            <a:r>
              <a:rPr lang="en-US" sz="3800" dirty="0" smtClean="0"/>
              <a:t>Versioned and stored so it can be distributed as is, if desired</a:t>
            </a:r>
          </a:p>
          <a:p>
            <a:pPr marL="514350" indent="-457200">
              <a:lnSpc>
                <a:spcPct val="140000"/>
              </a:lnSpc>
              <a:spcBef>
                <a:spcPts val="1200"/>
              </a:spcBef>
            </a:pPr>
            <a:r>
              <a:rPr lang="en-US" sz="3800" b="1" dirty="0" smtClean="0"/>
              <a:t>Deployed</a:t>
            </a:r>
            <a:r>
              <a:rPr lang="en-US" sz="3800" dirty="0" smtClean="0"/>
              <a:t> </a:t>
            </a:r>
            <a:r>
              <a:rPr lang="en-US" sz="3800" dirty="0"/>
              <a:t>– </a:t>
            </a:r>
            <a:r>
              <a:rPr lang="en-US" sz="3800" dirty="0" smtClean="0"/>
              <a:t>Loaded onto a system where the developers can interact with it</a:t>
            </a:r>
          </a:p>
          <a:p>
            <a:endParaRPr lang="en-US"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17</a:t>
            </a:fld>
            <a:endParaRPr lang="en-US" dirty="0">
              <a:solidFill>
                <a:srgbClr val="FFFFFF"/>
              </a:solidFill>
            </a:endParaRPr>
          </a:p>
        </p:txBody>
      </p:sp>
    </p:spTree>
    <p:extLst>
      <p:ext uri="{BB962C8B-B14F-4D97-AF65-F5344CB8AC3E}">
        <p14:creationId xmlns:p14="http://schemas.microsoft.com/office/powerpoint/2010/main" val="19526935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CI: Desired Habits</a:t>
            </a:r>
            <a:endParaRPr lang="en-US" dirty="0"/>
          </a:p>
        </p:txBody>
      </p:sp>
      <p:sp>
        <p:nvSpPr>
          <p:cNvPr id="4" name="TextBox 3"/>
          <p:cNvSpPr txBox="1"/>
          <p:nvPr/>
        </p:nvSpPr>
        <p:spPr>
          <a:xfrm>
            <a:off x="4802911" y="762000"/>
            <a:ext cx="3883889" cy="5684462"/>
          </a:xfrm>
          <a:prstGeom prst="rect">
            <a:avLst/>
          </a:prstGeom>
          <a:noFill/>
          <a:ln>
            <a:noFill/>
          </a:ln>
        </p:spPr>
        <p:txBody>
          <a:bodyPr wrap="square" rtlCol="0">
            <a:spAutoFit/>
          </a:bodyPr>
          <a:lstStyle/>
          <a:p>
            <a:endParaRPr lang="en-US" sz="1000" dirty="0" smtClean="0">
              <a:solidFill>
                <a:srgbClr val="251A06"/>
              </a:solidFill>
            </a:endParaRPr>
          </a:p>
          <a:p>
            <a:pPr marL="342900" lvl="0" indent="-342900">
              <a:lnSpc>
                <a:spcPct val="120000"/>
              </a:lnSpc>
              <a:buClr>
                <a:srgbClr val="60C5BA"/>
              </a:buClr>
              <a:buSzPct val="110000"/>
              <a:buFont typeface="Arial"/>
              <a:buChar char="•"/>
            </a:pPr>
            <a:r>
              <a:rPr lang="en-US" sz="2000" dirty="0" smtClean="0">
                <a:cs typeface="Open Sans Light"/>
              </a:rPr>
              <a:t>Frequent </a:t>
            </a:r>
            <a:r>
              <a:rPr lang="en-US" sz="2000" dirty="0">
                <a:cs typeface="Open Sans Light"/>
              </a:rPr>
              <a:t>commits to a common code </a:t>
            </a:r>
            <a:r>
              <a:rPr lang="en-US" sz="2000" dirty="0" smtClean="0">
                <a:cs typeface="Open Sans Light"/>
              </a:rPr>
              <a:t>stream</a:t>
            </a:r>
            <a:endParaRPr lang="en-US" sz="2000" dirty="0">
              <a:cs typeface="Open Sans Light"/>
            </a:endParaRPr>
          </a:p>
          <a:p>
            <a:pPr marL="342900" indent="-342900">
              <a:lnSpc>
                <a:spcPct val="120000"/>
              </a:lnSpc>
              <a:spcBef>
                <a:spcPts val="600"/>
              </a:spcBef>
              <a:buClr>
                <a:srgbClr val="60C5BA"/>
              </a:buClr>
              <a:buSzPct val="110000"/>
              <a:buFont typeface="Arial"/>
              <a:buChar char="•"/>
            </a:pPr>
            <a:r>
              <a:rPr lang="en-US" sz="2000" dirty="0">
                <a:cs typeface="Open Sans Light"/>
              </a:rPr>
              <a:t>Disallow commits into a </a:t>
            </a:r>
            <a:r>
              <a:rPr lang="en-US" sz="2000" dirty="0" smtClean="0">
                <a:cs typeface="Open Sans Light"/>
              </a:rPr>
              <a:t>“broken” build</a:t>
            </a:r>
          </a:p>
          <a:p>
            <a:pPr marL="342900" lvl="0" indent="-342900">
              <a:lnSpc>
                <a:spcPct val="120000"/>
              </a:lnSpc>
              <a:spcBef>
                <a:spcPts val="600"/>
              </a:spcBef>
              <a:buClr>
                <a:srgbClr val="60C5BA"/>
              </a:buClr>
              <a:buSzPct val="110000"/>
              <a:buFont typeface="Arial"/>
              <a:buChar char="•"/>
            </a:pPr>
            <a:r>
              <a:rPr lang="en-US" sz="2000" dirty="0">
                <a:cs typeface="Open Sans Light"/>
              </a:rPr>
              <a:t>A </a:t>
            </a:r>
            <a:r>
              <a:rPr lang="en-US" sz="2000" dirty="0" smtClean="0">
                <a:cs typeface="Open Sans Light"/>
              </a:rPr>
              <a:t>“broken” </a:t>
            </a:r>
            <a:r>
              <a:rPr lang="en-US" sz="2000" dirty="0">
                <a:cs typeface="Open Sans Light"/>
              </a:rPr>
              <a:t>build on CI should be attended to immediately and its resolution should be of utmost </a:t>
            </a:r>
            <a:r>
              <a:rPr lang="en-US" sz="2000" dirty="0" smtClean="0">
                <a:cs typeface="Open Sans Light"/>
              </a:rPr>
              <a:t>priority </a:t>
            </a:r>
          </a:p>
          <a:p>
            <a:pPr marL="342900" lvl="0" indent="-342900">
              <a:lnSpc>
                <a:spcPct val="120000"/>
              </a:lnSpc>
              <a:spcBef>
                <a:spcPts val="600"/>
              </a:spcBef>
              <a:buClr>
                <a:srgbClr val="60C5BA"/>
              </a:buClr>
              <a:buSzPct val="110000"/>
              <a:buFont typeface="Arial"/>
              <a:buChar char="•"/>
            </a:pPr>
            <a:r>
              <a:rPr lang="en-US" sz="2000" dirty="0" smtClean="0">
                <a:cs typeface="Open Sans Light"/>
              </a:rPr>
              <a:t>Provide </a:t>
            </a:r>
            <a:r>
              <a:rPr lang="en-US" sz="2000" dirty="0">
                <a:cs typeface="Open Sans Light"/>
              </a:rPr>
              <a:t>capability </a:t>
            </a:r>
            <a:r>
              <a:rPr lang="en-US" sz="2000" dirty="0" smtClean="0">
                <a:cs typeface="Open Sans Light"/>
              </a:rPr>
              <a:t>for QA </a:t>
            </a:r>
            <a:r>
              <a:rPr lang="en-US" sz="2000" dirty="0">
                <a:cs typeface="Open Sans Light"/>
              </a:rPr>
              <a:t>to deploy targeted builds to higher-level </a:t>
            </a:r>
            <a:r>
              <a:rPr lang="en-US" sz="2000" dirty="0" smtClean="0">
                <a:cs typeface="Open Sans Light"/>
              </a:rPr>
              <a:t>environments</a:t>
            </a:r>
          </a:p>
          <a:p>
            <a:pPr marL="342900" indent="-342900">
              <a:lnSpc>
                <a:spcPct val="120000"/>
              </a:lnSpc>
              <a:spcBef>
                <a:spcPts val="600"/>
              </a:spcBef>
              <a:buClr>
                <a:srgbClr val="60C5BA"/>
              </a:buClr>
              <a:buSzPct val="110000"/>
              <a:buFont typeface="Arial"/>
              <a:buChar char="•"/>
            </a:pPr>
            <a:r>
              <a:rPr lang="en-US" sz="2000" dirty="0">
                <a:cs typeface="Open Sans Light"/>
              </a:rPr>
              <a:t>Address long-running </a:t>
            </a:r>
            <a:r>
              <a:rPr lang="en-US" sz="2000" dirty="0" smtClean="0">
                <a:cs typeface="Open Sans Light"/>
              </a:rPr>
              <a:t>builds; stage </a:t>
            </a:r>
            <a:r>
              <a:rPr lang="en-US" sz="2000" dirty="0">
                <a:cs typeface="Open Sans Light"/>
              </a:rPr>
              <a:t>the builds if </a:t>
            </a:r>
            <a:r>
              <a:rPr lang="en-US" sz="2000" dirty="0" smtClean="0">
                <a:cs typeface="Open Sans Light"/>
              </a:rPr>
              <a:t>necessary</a:t>
            </a:r>
            <a:endParaRPr lang="en-US" sz="2000" dirty="0">
              <a:cs typeface="Open Sans Light"/>
            </a:endParaRPr>
          </a:p>
          <a:p>
            <a:pPr marL="285750" lvl="0" indent="-285750">
              <a:lnSpc>
                <a:spcPts val="2600"/>
              </a:lnSpc>
              <a:buClr>
                <a:srgbClr val="60C5BA"/>
              </a:buClr>
              <a:buSzPct val="110000"/>
              <a:buFont typeface="Wingdings" charset="2"/>
              <a:buChar char=""/>
            </a:pPr>
            <a:endParaRPr lang="en-US" sz="2000" dirty="0">
              <a:latin typeface="Open Sans Light"/>
              <a:cs typeface="Open Sans Light"/>
            </a:endParaRPr>
          </a:p>
        </p:txBody>
      </p:sp>
      <p:pic>
        <p:nvPicPr>
          <p:cNvPr id="5" name="Picture 4" descr="Macintosh HD:Users:raj_indugula:Pictures:CI.png"/>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66800"/>
            <a:ext cx="4787924" cy="5011161"/>
          </a:xfrm>
          <a:prstGeom prst="rect">
            <a:avLst/>
          </a:prstGeom>
          <a:noFill/>
          <a:ln>
            <a:noFill/>
          </a:ln>
        </p:spPr>
      </p:pic>
      <p:sp>
        <p:nvSpPr>
          <p:cNvPr id="6" name="Slide Number Placeholder 1"/>
          <p:cNvSpPr txBox="1">
            <a:spLocks/>
          </p:cNvSpPr>
          <p:nvPr/>
        </p:nvSpPr>
        <p:spPr>
          <a:xfrm>
            <a:off x="8050547" y="6338888"/>
            <a:ext cx="97313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471F7E9-A2EF-374C-A3DE-38234D55C38F}" type="slidenum">
              <a:rPr lang="en-US" sz="2000" smtClean="0">
                <a:latin typeface="Open Sans Light"/>
              </a:rPr>
              <a:pPr algn="r"/>
              <a:t>18</a:t>
            </a:fld>
            <a:endParaRPr lang="en-US" sz="2000" dirty="0">
              <a:latin typeface="Open Sans Light"/>
            </a:endParaRPr>
          </a:p>
        </p:txBody>
      </p:sp>
      <p:sp>
        <p:nvSpPr>
          <p:cNvPr id="7"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18</a:t>
            </a:fld>
            <a:endParaRPr lang="en-US" dirty="0">
              <a:solidFill>
                <a:srgbClr val="FFFFFF"/>
              </a:solidFill>
            </a:endParaRPr>
          </a:p>
        </p:txBody>
      </p:sp>
      <p:sp>
        <p:nvSpPr>
          <p:cNvPr id="3" name="TextBox 2"/>
          <p:cNvSpPr txBox="1"/>
          <p:nvPr/>
        </p:nvSpPr>
        <p:spPr>
          <a:xfrm>
            <a:off x="228600" y="762000"/>
            <a:ext cx="2545601" cy="369332"/>
          </a:xfrm>
          <a:prstGeom prst="rect">
            <a:avLst/>
          </a:prstGeom>
          <a:noFill/>
        </p:spPr>
        <p:txBody>
          <a:bodyPr wrap="none" rtlCol="0">
            <a:spAutoFit/>
          </a:bodyPr>
          <a:lstStyle/>
          <a:p>
            <a:r>
              <a:rPr lang="en-US" dirty="0" smtClean="0"/>
              <a:t>Automated Build &amp; test</a:t>
            </a:r>
            <a:endParaRPr lang="en-US" dirty="0"/>
          </a:p>
        </p:txBody>
      </p:sp>
    </p:spTree>
    <p:extLst>
      <p:ext uri="{BB962C8B-B14F-4D97-AF65-F5344CB8AC3E}">
        <p14:creationId xmlns:p14="http://schemas.microsoft.com/office/powerpoint/2010/main" val="425301761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Benefits</a:t>
            </a:r>
            <a:endParaRPr lang="en-US" dirty="0"/>
          </a:p>
        </p:txBody>
      </p:sp>
      <p:sp>
        <p:nvSpPr>
          <p:cNvPr id="3" name="Content Placeholder 2"/>
          <p:cNvSpPr>
            <a:spLocks noGrp="1"/>
          </p:cNvSpPr>
          <p:nvPr>
            <p:ph idx="1"/>
          </p:nvPr>
        </p:nvSpPr>
        <p:spPr/>
        <p:txBody>
          <a:bodyPr>
            <a:normAutofit/>
          </a:bodyPr>
          <a:lstStyle/>
          <a:p>
            <a:pPr>
              <a:spcBef>
                <a:spcPts val="1200"/>
              </a:spcBef>
              <a:defRPr/>
            </a:pPr>
            <a:r>
              <a:rPr lang="en-US" sz="2800" dirty="0"/>
              <a:t>Mitigates risk by</a:t>
            </a:r>
          </a:p>
          <a:p>
            <a:pPr marL="800100" lvl="1" indent="-342900">
              <a:spcBef>
                <a:spcPts val="1200"/>
              </a:spcBef>
              <a:buFontTx/>
              <a:buChar char="-"/>
              <a:defRPr/>
            </a:pPr>
            <a:r>
              <a:rPr lang="en-US" dirty="0"/>
              <a:t>Promoting cohesiveness early </a:t>
            </a:r>
          </a:p>
          <a:p>
            <a:pPr marL="800100" lvl="1" indent="-342900">
              <a:spcBef>
                <a:spcPts val="1200"/>
              </a:spcBef>
              <a:buFontTx/>
              <a:buChar char="-"/>
              <a:defRPr/>
            </a:pPr>
            <a:r>
              <a:rPr lang="en-US" dirty="0"/>
              <a:t>Early detection of </a:t>
            </a:r>
            <a:r>
              <a:rPr lang="en-US" dirty="0" smtClean="0"/>
              <a:t>integration errors</a:t>
            </a:r>
          </a:p>
          <a:p>
            <a:pPr marL="342900" lvl="1" indent="-342900">
              <a:spcBef>
                <a:spcPts val="1200"/>
              </a:spcBef>
              <a:buFont typeface="Arial"/>
              <a:buChar char="•"/>
              <a:defRPr/>
            </a:pPr>
            <a:r>
              <a:rPr lang="en-US" sz="2800" dirty="0"/>
              <a:t>Sharply reduces the pain associated with infrequent </a:t>
            </a:r>
            <a:r>
              <a:rPr lang="en-US" sz="2800" dirty="0" smtClean="0"/>
              <a:t>merges</a:t>
            </a:r>
          </a:p>
          <a:p>
            <a:pPr marL="342900" lvl="1" indent="-342900">
              <a:spcBef>
                <a:spcPts val="1200"/>
              </a:spcBef>
              <a:buFont typeface="Arial"/>
              <a:buChar char="•"/>
              <a:defRPr/>
            </a:pPr>
            <a:r>
              <a:rPr lang="en-US" sz="2800" dirty="0"/>
              <a:t>Rapid </a:t>
            </a:r>
            <a:r>
              <a:rPr lang="en-US" sz="2800" dirty="0" smtClean="0"/>
              <a:t>feedback </a:t>
            </a:r>
            <a:r>
              <a:rPr lang="en-US" sz="2800" dirty="0"/>
              <a:t>– we know very soon </a:t>
            </a:r>
            <a:r>
              <a:rPr lang="en-US" sz="2800" dirty="0" smtClean="0"/>
              <a:t>when a mistake is made</a:t>
            </a:r>
            <a:endParaRPr lang="en-US" sz="2800" dirty="0" smtClean="0">
              <a:solidFill>
                <a:srgbClr val="343434"/>
              </a:solidFill>
            </a:endParaRPr>
          </a:p>
          <a:p>
            <a:pPr>
              <a:spcBef>
                <a:spcPts val="1200"/>
              </a:spcBef>
              <a:defRPr/>
            </a:pPr>
            <a:r>
              <a:rPr lang="en-US" sz="2800" dirty="0" smtClean="0"/>
              <a:t>Reduces </a:t>
            </a:r>
            <a:r>
              <a:rPr lang="en-US" sz="2800" dirty="0"/>
              <a:t>waste by eliminating repetitive (and error prone) manual </a:t>
            </a:r>
            <a:r>
              <a:rPr lang="en-US" sz="2800" dirty="0" smtClean="0"/>
              <a:t>processes</a:t>
            </a:r>
          </a:p>
          <a:p>
            <a:pPr>
              <a:spcBef>
                <a:spcPts val="1200"/>
              </a:spcBef>
              <a:defRPr/>
            </a:pPr>
            <a:endParaRPr lang="en-US" dirty="0">
              <a:solidFill>
                <a:srgbClr val="343434"/>
              </a:solidFill>
            </a:endParaRPr>
          </a:p>
          <a:p>
            <a:endParaRPr lang="en-US" dirty="0"/>
          </a:p>
        </p:txBody>
      </p:sp>
      <p:sp>
        <p:nvSpPr>
          <p:cNvPr id="4" name="Slide Number Placeholder 1"/>
          <p:cNvSpPr txBox="1">
            <a:spLocks/>
          </p:cNvSpPr>
          <p:nvPr/>
        </p:nvSpPr>
        <p:spPr>
          <a:xfrm>
            <a:off x="8050547" y="6338888"/>
            <a:ext cx="97313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471F7E9-A2EF-374C-A3DE-38234D55C38F}" type="slidenum">
              <a:rPr lang="en-US" sz="2000" smtClean="0">
                <a:latin typeface="Open Sans Light"/>
              </a:rPr>
              <a:pPr algn="r"/>
              <a:t>19</a:t>
            </a:fld>
            <a:endParaRPr lang="en-US" sz="2000" dirty="0">
              <a:latin typeface="Open Sans Light"/>
            </a:endParaRPr>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19</a:t>
            </a:fld>
            <a:endParaRPr lang="en-US" dirty="0">
              <a:solidFill>
                <a:srgbClr val="FFFFFF"/>
              </a:solidFill>
            </a:endParaRPr>
          </a:p>
        </p:txBody>
      </p:sp>
    </p:spTree>
    <p:extLst>
      <p:ext uri="{BB962C8B-B14F-4D97-AF65-F5344CB8AC3E}">
        <p14:creationId xmlns:p14="http://schemas.microsoft.com/office/powerpoint/2010/main" val="306264223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Introductions</a:t>
            </a:r>
            <a:endParaRPr lang="en-US" dirty="0"/>
          </a:p>
        </p:txBody>
      </p:sp>
      <p:sp>
        <p:nvSpPr>
          <p:cNvPr id="4" name="Slide Number Placeholder 3"/>
          <p:cNvSpPr>
            <a:spLocks noGrp="1"/>
          </p:cNvSpPr>
          <p:nvPr>
            <p:ph type="sldNum" sz="quarter" idx="4294967295"/>
          </p:nvPr>
        </p:nvSpPr>
        <p:spPr>
          <a:xfrm>
            <a:off x="8001000" y="6324600"/>
            <a:ext cx="838200" cy="228600"/>
          </a:xfrm>
          <a:prstGeom prst="rect">
            <a:avLst/>
          </a:prstGeom>
        </p:spPr>
        <p:txBody>
          <a:bodyPr/>
          <a:lstStyle/>
          <a:p>
            <a:pPr>
              <a:defRPr/>
            </a:pPr>
            <a:fld id="{2D118A52-EDC5-42B9-AEFF-70EBA4319419}" type="slidenum">
              <a:rPr lang="en-US" smtClean="0">
                <a:solidFill>
                  <a:srgbClr val="FFFFFF"/>
                </a:solidFill>
              </a:rPr>
              <a:pPr>
                <a:defRPr/>
              </a:pPr>
              <a:t>2</a:t>
            </a:fld>
            <a:endParaRPr lang="en-US" dirty="0">
              <a:solidFill>
                <a:srgbClr val="FFFFFF"/>
              </a:solidFill>
            </a:endParaRPr>
          </a:p>
        </p:txBody>
      </p:sp>
      <p:sp>
        <p:nvSpPr>
          <p:cNvPr id="7" name="Rounded Rectangle 6"/>
          <p:cNvSpPr/>
          <p:nvPr/>
        </p:nvSpPr>
        <p:spPr>
          <a:xfrm>
            <a:off x="170996" y="1447800"/>
            <a:ext cx="8820604" cy="4572000"/>
          </a:xfrm>
          <a:prstGeom prst="roundRect">
            <a:avLst>
              <a:gd name="adj" fmla="val 6757"/>
            </a:avLst>
          </a:prstGeom>
          <a:ln w="3175">
            <a:solidFill>
              <a:schemeClr val="bg1">
                <a:lumMod val="85000"/>
              </a:schemeClr>
            </a:solidFill>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b="1" dirty="0"/>
          </a:p>
        </p:txBody>
      </p:sp>
      <p:sp>
        <p:nvSpPr>
          <p:cNvPr id="12" name="TextBox 11"/>
          <p:cNvSpPr txBox="1"/>
          <p:nvPr/>
        </p:nvSpPr>
        <p:spPr>
          <a:xfrm>
            <a:off x="762000" y="5105400"/>
            <a:ext cx="2282942" cy="523220"/>
          </a:xfrm>
          <a:prstGeom prst="rect">
            <a:avLst/>
          </a:prstGeom>
          <a:noFill/>
        </p:spPr>
        <p:txBody>
          <a:bodyPr wrap="square" rtlCol="0">
            <a:spAutoFit/>
          </a:bodyPr>
          <a:lstStyle/>
          <a:p>
            <a:pPr algn="ctr"/>
            <a:r>
              <a:rPr lang="en-US" sz="1400" b="1" dirty="0">
                <a:latin typeface="Arial" pitchFamily="34" charset="0"/>
                <a:cs typeface="Arial" pitchFamily="34" charset="0"/>
              </a:rPr>
              <a:t>Raj Indugula, </a:t>
            </a:r>
          </a:p>
          <a:p>
            <a:pPr algn="ctr"/>
            <a:r>
              <a:rPr lang="en-US" sz="1400" dirty="0">
                <a:latin typeface="Arial" pitchFamily="34" charset="0"/>
                <a:cs typeface="Arial" pitchFamily="34" charset="0"/>
              </a:rPr>
              <a:t>Agile Coach, PAPII</a:t>
            </a:r>
          </a:p>
        </p:txBody>
      </p:sp>
      <p:sp>
        <p:nvSpPr>
          <p:cNvPr id="16" name="TextBox 15"/>
          <p:cNvSpPr txBox="1"/>
          <p:nvPr/>
        </p:nvSpPr>
        <p:spPr>
          <a:xfrm>
            <a:off x="3562190" y="5070320"/>
            <a:ext cx="1900237" cy="738664"/>
          </a:xfrm>
          <a:prstGeom prst="rect">
            <a:avLst/>
          </a:prstGeom>
          <a:noFill/>
        </p:spPr>
        <p:txBody>
          <a:bodyPr wrap="square" rtlCol="0">
            <a:spAutoFit/>
          </a:bodyPr>
          <a:lstStyle/>
          <a:p>
            <a:pPr algn="ctr"/>
            <a:r>
              <a:rPr lang="en-US" sz="1400" b="1" dirty="0" smtClean="0">
                <a:latin typeface="Arial" pitchFamily="34" charset="0"/>
                <a:cs typeface="Arial" pitchFamily="34" charset="0"/>
              </a:rPr>
              <a:t>Robert Brown, </a:t>
            </a:r>
          </a:p>
          <a:p>
            <a:pPr algn="ctr"/>
            <a:r>
              <a:rPr lang="en-US" sz="1400" dirty="0" smtClean="0">
                <a:latin typeface="Arial" pitchFamily="34" charset="0"/>
                <a:cs typeface="Arial" pitchFamily="34" charset="0"/>
              </a:rPr>
              <a:t>Cloud Engineer, </a:t>
            </a:r>
            <a:r>
              <a:rPr lang="en-US" sz="1400" dirty="0" smtClean="0">
                <a:latin typeface="Arial" pitchFamily="34" charset="0"/>
                <a:cs typeface="Arial" pitchFamily="34" charset="0"/>
              </a:rPr>
              <a:t>AETAS</a:t>
            </a:r>
            <a:endParaRPr lang="en-US" sz="1400" dirty="0">
              <a:latin typeface="Arial" pitchFamily="34" charset="0"/>
              <a:cs typeface="Arial" pitchFamily="34" charset="0"/>
            </a:endParaRPr>
          </a:p>
        </p:txBody>
      </p:sp>
      <p:sp>
        <p:nvSpPr>
          <p:cNvPr id="18" name="Rounded Rectangle 17"/>
          <p:cNvSpPr>
            <a:spLocks noChangeAspect="1"/>
          </p:cNvSpPr>
          <p:nvPr/>
        </p:nvSpPr>
        <p:spPr>
          <a:xfrm>
            <a:off x="457200" y="1828800"/>
            <a:ext cx="2514600" cy="520464"/>
          </a:xfrm>
          <a:prstGeom prst="roundRect">
            <a:avLst/>
          </a:prstGeom>
          <a:solidFill>
            <a:srgbClr val="336699"/>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b="1" dirty="0" smtClean="0"/>
              <a:t>The “Dev” guy</a:t>
            </a:r>
            <a:endParaRPr lang="en-US" b="1" dirty="0"/>
          </a:p>
        </p:txBody>
      </p:sp>
      <p:sp>
        <p:nvSpPr>
          <p:cNvPr id="20" name="Rounded Rectangle 19"/>
          <p:cNvSpPr>
            <a:spLocks noChangeAspect="1"/>
          </p:cNvSpPr>
          <p:nvPr/>
        </p:nvSpPr>
        <p:spPr>
          <a:xfrm>
            <a:off x="3200400" y="1828800"/>
            <a:ext cx="2590800" cy="520464"/>
          </a:xfrm>
          <a:prstGeom prst="roundRect">
            <a:avLst/>
          </a:prstGeom>
          <a:solidFill>
            <a:srgbClr val="336699"/>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b="1" dirty="0" smtClean="0"/>
              <a:t>The “Ops” guy</a:t>
            </a:r>
            <a:endParaRPr lang="en-US" sz="2000" b="1" dirty="0"/>
          </a:p>
        </p:txBody>
      </p:sp>
      <p:pic>
        <p:nvPicPr>
          <p:cNvPr id="3" name="Picture 2" descr="raj.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590800"/>
            <a:ext cx="2211683" cy="2211683"/>
          </a:xfrm>
          <a:prstGeom prst="rect">
            <a:avLst/>
          </a:prstGeom>
        </p:spPr>
      </p:pic>
      <p:sp>
        <p:nvSpPr>
          <p:cNvPr id="13" name="TextBox 12"/>
          <p:cNvSpPr txBox="1"/>
          <p:nvPr/>
        </p:nvSpPr>
        <p:spPr>
          <a:xfrm>
            <a:off x="6400800" y="5029200"/>
            <a:ext cx="1900237" cy="523220"/>
          </a:xfrm>
          <a:prstGeom prst="rect">
            <a:avLst/>
          </a:prstGeom>
          <a:noFill/>
        </p:spPr>
        <p:txBody>
          <a:bodyPr wrap="square" rtlCol="0">
            <a:spAutoFit/>
          </a:bodyPr>
          <a:lstStyle/>
          <a:p>
            <a:pPr algn="ctr"/>
            <a:r>
              <a:rPr lang="en-US" sz="1400" b="1" dirty="0" smtClean="0">
                <a:latin typeface="Arial" pitchFamily="34" charset="0"/>
                <a:cs typeface="Arial" pitchFamily="34" charset="0"/>
              </a:rPr>
              <a:t>Tim Kwan, </a:t>
            </a:r>
          </a:p>
          <a:p>
            <a:pPr algn="ctr"/>
            <a:r>
              <a:rPr lang="en-US" sz="1400" dirty="0" smtClean="0">
                <a:latin typeface="Arial" pitchFamily="34" charset="0"/>
                <a:cs typeface="Arial" pitchFamily="34" charset="0"/>
              </a:rPr>
              <a:t>Agile Coach, PAPII</a:t>
            </a:r>
            <a:endParaRPr lang="en-US" sz="1400" dirty="0">
              <a:latin typeface="Arial" pitchFamily="34" charset="0"/>
              <a:cs typeface="Arial" pitchFamily="34" charset="0"/>
            </a:endParaRPr>
          </a:p>
        </p:txBody>
      </p:sp>
      <p:sp>
        <p:nvSpPr>
          <p:cNvPr id="14" name="TextBox 13"/>
          <p:cNvSpPr txBox="1"/>
          <p:nvPr/>
        </p:nvSpPr>
        <p:spPr>
          <a:xfrm>
            <a:off x="6433270" y="3264393"/>
            <a:ext cx="1752600" cy="369332"/>
          </a:xfrm>
          <a:prstGeom prst="rect">
            <a:avLst/>
          </a:prstGeom>
          <a:noFill/>
        </p:spPr>
        <p:txBody>
          <a:bodyPr wrap="square" rtlCol="0">
            <a:spAutoFit/>
          </a:bodyPr>
          <a:lstStyle/>
          <a:p>
            <a:pPr algn="ctr"/>
            <a:r>
              <a:rPr lang="en-US" b="1" dirty="0" smtClean="0">
                <a:solidFill>
                  <a:srgbClr val="FF0000"/>
                </a:solidFill>
                <a:latin typeface="Arial" pitchFamily="34" charset="0"/>
                <a:cs typeface="Arial" pitchFamily="34" charset="0"/>
              </a:rPr>
              <a:t>Insert Photo</a:t>
            </a:r>
            <a:endParaRPr lang="en-US" b="1" dirty="0">
              <a:solidFill>
                <a:srgbClr val="FF0000"/>
              </a:solidFill>
              <a:latin typeface="Arial" pitchFamily="34" charset="0"/>
              <a:cs typeface="Arial" pitchFamily="34" charset="0"/>
            </a:endParaRPr>
          </a:p>
        </p:txBody>
      </p:sp>
      <p:sp>
        <p:nvSpPr>
          <p:cNvPr id="15" name="Rounded Rectangle 14"/>
          <p:cNvSpPr>
            <a:spLocks noChangeAspect="1"/>
          </p:cNvSpPr>
          <p:nvPr/>
        </p:nvSpPr>
        <p:spPr>
          <a:xfrm>
            <a:off x="6019800" y="1828800"/>
            <a:ext cx="2724604" cy="520464"/>
          </a:xfrm>
          <a:prstGeom prst="roundRect">
            <a:avLst/>
          </a:prstGeom>
          <a:solidFill>
            <a:srgbClr val="336699"/>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b="1" dirty="0" smtClean="0"/>
              <a:t>The “Tool” guy</a:t>
            </a:r>
            <a:endParaRPr lang="en-US" sz="2000" b="1" dirty="0"/>
          </a:p>
        </p:txBody>
      </p:sp>
      <p:pic>
        <p:nvPicPr>
          <p:cNvPr id="19" name="Picture 18" descr="Screen Shot 2015-03-10 at 3.50.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2514600"/>
            <a:ext cx="1828800" cy="2506929"/>
          </a:xfrm>
          <a:prstGeom prst="rect">
            <a:avLst/>
          </a:prstGeom>
        </p:spPr>
      </p:pic>
    </p:spTree>
    <p:extLst>
      <p:ext uri="{BB962C8B-B14F-4D97-AF65-F5344CB8AC3E}">
        <p14:creationId xmlns:p14="http://schemas.microsoft.com/office/powerpoint/2010/main" val="28128199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Exploring the Second Way</a:t>
            </a:r>
            <a:endParaRPr lang="en-US" dirty="0"/>
          </a:p>
        </p:txBody>
      </p:sp>
      <p:graphicFrame>
        <p:nvGraphicFramePr>
          <p:cNvPr id="22" name="Diagram 21"/>
          <p:cNvGraphicFramePr/>
          <p:nvPr>
            <p:extLst>
              <p:ext uri="{D42A27DB-BD31-4B8C-83A1-F6EECF244321}">
                <p14:modId xmlns:p14="http://schemas.microsoft.com/office/powerpoint/2010/main" val="403417636"/>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is a line labeled &quot;continuous delivery&quot; that stretches from design to deploy.  Below this line is another line labeled &quot;continuous integration&quot; that stretches from design to release.  Below this is a third line labeled &quot;agile development&quot; that stretches from design to build." title="Continuous Delivery Diagram"/>
          <p:cNvGrpSpPr/>
          <p:nvPr/>
        </p:nvGrpSpPr>
        <p:grpSpPr>
          <a:xfrm>
            <a:off x="124674" y="1480851"/>
            <a:ext cx="8631936" cy="4577546"/>
            <a:chOff x="124674" y="1480851"/>
            <a:chExt cx="8631936" cy="457754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54758"/>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18745"/>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1973207"/>
              <a:ext cx="571929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04513"/>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2252044"/>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5" name="TextBox 34"/>
            <p:cNvSpPr txBox="1"/>
            <p:nvPr/>
          </p:nvSpPr>
          <p:spPr>
            <a:xfrm>
              <a:off x="1103991" y="1480851"/>
              <a:ext cx="2480166" cy="400110"/>
            </a:xfrm>
            <a:prstGeom prst="rect">
              <a:avLst/>
            </a:prstGeom>
            <a:noFill/>
          </p:spPr>
          <p:txBody>
            <a:bodyPr wrap="none" rtlCol="0">
              <a:spAutoFit/>
            </a:bodyPr>
            <a:lstStyle/>
            <a:p>
              <a:r>
                <a:rPr lang="en-US" sz="2000" dirty="0" smtClean="0"/>
                <a:t>Continuous Delivery</a:t>
              </a:r>
              <a:endParaRPr lang="en-US" sz="2000"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124674"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20</a:t>
            </a:fld>
            <a:endParaRPr lang="en-US" dirty="0">
              <a:solidFill>
                <a:srgbClr val="FFFFFF"/>
              </a:solidFill>
            </a:endParaRPr>
          </a:p>
        </p:txBody>
      </p:sp>
      <p:sp>
        <p:nvSpPr>
          <p:cNvPr id="32" name="TextBox 31"/>
          <p:cNvSpPr txBox="1"/>
          <p:nvPr/>
        </p:nvSpPr>
        <p:spPr>
          <a:xfrm>
            <a:off x="3780988" y="3160237"/>
            <a:ext cx="698178" cy="369332"/>
          </a:xfrm>
          <a:prstGeom prst="rect">
            <a:avLst/>
          </a:prstGeom>
          <a:noFill/>
        </p:spPr>
        <p:txBody>
          <a:bodyPr wrap="none" rtlCol="0">
            <a:spAutoFit/>
          </a:bodyPr>
          <a:lstStyle/>
          <a:p>
            <a:r>
              <a:rPr lang="en-US" dirty="0" smtClean="0"/>
              <a:t>2001 </a:t>
            </a:r>
            <a:endParaRPr lang="en-US" dirty="0"/>
          </a:p>
        </p:txBody>
      </p:sp>
      <p:sp>
        <p:nvSpPr>
          <p:cNvPr id="36" name="TextBox 35"/>
          <p:cNvSpPr txBox="1"/>
          <p:nvPr/>
        </p:nvSpPr>
        <p:spPr>
          <a:xfrm>
            <a:off x="5261063" y="2547831"/>
            <a:ext cx="698178" cy="369332"/>
          </a:xfrm>
          <a:prstGeom prst="rect">
            <a:avLst/>
          </a:prstGeom>
          <a:noFill/>
        </p:spPr>
        <p:txBody>
          <a:bodyPr wrap="none" rtlCol="0">
            <a:spAutoFit/>
          </a:bodyPr>
          <a:lstStyle/>
          <a:p>
            <a:r>
              <a:rPr lang="en-US" dirty="0" smtClean="0"/>
              <a:t>2001 </a:t>
            </a:r>
            <a:endParaRPr lang="en-US" dirty="0"/>
          </a:p>
        </p:txBody>
      </p:sp>
      <p:sp>
        <p:nvSpPr>
          <p:cNvPr id="42" name="TextBox 41"/>
          <p:cNvSpPr txBox="1"/>
          <p:nvPr/>
        </p:nvSpPr>
        <p:spPr>
          <a:xfrm>
            <a:off x="6539101" y="1791122"/>
            <a:ext cx="698178" cy="369332"/>
          </a:xfrm>
          <a:prstGeom prst="rect">
            <a:avLst/>
          </a:prstGeom>
          <a:noFill/>
        </p:spPr>
        <p:txBody>
          <a:bodyPr wrap="none" rtlCol="0">
            <a:spAutoFit/>
          </a:bodyPr>
          <a:lstStyle/>
          <a:p>
            <a:r>
              <a:rPr lang="en-US" dirty="0" smtClean="0"/>
              <a:t>2010 </a:t>
            </a:r>
            <a:endParaRPr lang="en-US" dirty="0"/>
          </a:p>
        </p:txBody>
      </p:sp>
    </p:spTree>
    <p:extLst>
      <p:ext uri="{BB962C8B-B14F-4D97-AF65-F5344CB8AC3E}">
        <p14:creationId xmlns:p14="http://schemas.microsoft.com/office/powerpoint/2010/main" val="17204731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1762" y="1179562"/>
            <a:ext cx="7564195" cy="3785652"/>
          </a:xfrm>
          <a:prstGeom prst="rect">
            <a:avLst/>
          </a:prstGeom>
          <a:noFill/>
        </p:spPr>
        <p:txBody>
          <a:bodyPr wrap="square" rtlCol="0">
            <a:spAutoFit/>
          </a:bodyPr>
          <a:lstStyle/>
          <a:p>
            <a:r>
              <a:rPr lang="en-US" sz="4000" dirty="0" smtClean="0"/>
              <a:t>How long would it take to deploy a change involving just one single line of code?</a:t>
            </a:r>
          </a:p>
          <a:p>
            <a:endParaRPr lang="en-US" sz="4000" dirty="0"/>
          </a:p>
          <a:p>
            <a:r>
              <a:rPr lang="en-US" sz="4000" dirty="0" smtClean="0"/>
              <a:t>Can you do this on a repeatable, reliable basis?  </a:t>
            </a:r>
            <a:endParaRPr lang="en-US" sz="4000" dirty="0"/>
          </a:p>
        </p:txBody>
      </p:sp>
      <p:sp>
        <p:nvSpPr>
          <p:cNvPr id="3" name="TextBox 2"/>
          <p:cNvSpPr txBox="1"/>
          <p:nvPr/>
        </p:nvSpPr>
        <p:spPr>
          <a:xfrm>
            <a:off x="1701640" y="5734509"/>
            <a:ext cx="5977022" cy="369332"/>
          </a:xfrm>
          <a:prstGeom prst="rect">
            <a:avLst/>
          </a:prstGeom>
          <a:noFill/>
        </p:spPr>
        <p:txBody>
          <a:bodyPr wrap="none" rtlCol="0">
            <a:spAutoFit/>
          </a:bodyPr>
          <a:lstStyle/>
          <a:p>
            <a:pPr algn="ctr"/>
            <a:r>
              <a:rPr lang="en-US" dirty="0" smtClean="0"/>
              <a:t>Mary &amp; Tom Poppendieck – Lean Software Development</a:t>
            </a:r>
            <a:endParaRPr lang="en-US"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21</a:t>
            </a:fld>
            <a:endParaRPr lang="en-US" dirty="0">
              <a:solidFill>
                <a:srgbClr val="FFFFFF"/>
              </a:solidFill>
            </a:endParaRPr>
          </a:p>
        </p:txBody>
      </p:sp>
    </p:spTree>
    <p:extLst>
      <p:ext uri="{BB962C8B-B14F-4D97-AF65-F5344CB8AC3E}">
        <p14:creationId xmlns:p14="http://schemas.microsoft.com/office/powerpoint/2010/main" val="415554502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Open Sans"/>
                <a:cs typeface="Open Sans"/>
              </a:rPr>
              <a:t>1</a:t>
            </a:r>
            <a:r>
              <a:rPr lang="en-US" baseline="30000" dirty="0" smtClean="0">
                <a:latin typeface="Open Sans"/>
                <a:cs typeface="Open Sans"/>
              </a:rPr>
              <a:t>st</a:t>
            </a:r>
            <a:r>
              <a:rPr lang="en-US" dirty="0" smtClean="0">
                <a:latin typeface="Open Sans"/>
                <a:cs typeface="Open Sans"/>
              </a:rPr>
              <a:t> Agile Principle</a:t>
            </a:r>
            <a:endParaRPr lang="en-US" dirty="0"/>
          </a:p>
        </p:txBody>
      </p:sp>
      <p:sp>
        <p:nvSpPr>
          <p:cNvPr id="3" name="Content Placeholder 2"/>
          <p:cNvSpPr>
            <a:spLocks noGrp="1"/>
          </p:cNvSpPr>
          <p:nvPr>
            <p:ph idx="1"/>
          </p:nvPr>
        </p:nvSpPr>
        <p:spPr>
          <a:xfrm>
            <a:off x="457200" y="1828800"/>
            <a:ext cx="8229600" cy="2904067"/>
          </a:xfrm>
        </p:spPr>
        <p:txBody>
          <a:bodyPr>
            <a:normAutofit/>
          </a:bodyPr>
          <a:lstStyle/>
          <a:p>
            <a:pPr marL="0" indent="0" algn="ctr">
              <a:buNone/>
            </a:pPr>
            <a:r>
              <a:rPr lang="en-US" sz="4400" dirty="0"/>
              <a:t>Our highest priority is to satisfy the </a:t>
            </a:r>
            <a:r>
              <a:rPr lang="en-US" sz="4400" dirty="0" smtClean="0"/>
              <a:t>customer through </a:t>
            </a:r>
            <a:r>
              <a:rPr lang="en-US" sz="4400" dirty="0"/>
              <a:t>early and </a:t>
            </a:r>
            <a:r>
              <a:rPr lang="en-US" sz="4400" b="1" u="sng" dirty="0"/>
              <a:t>continuous </a:t>
            </a:r>
            <a:r>
              <a:rPr lang="en-US" sz="4400" b="1" u="sng" dirty="0" smtClean="0"/>
              <a:t>delivery </a:t>
            </a:r>
            <a:r>
              <a:rPr lang="en-US" sz="4400" dirty="0" smtClean="0"/>
              <a:t>of </a:t>
            </a:r>
            <a:r>
              <a:rPr lang="en-US" sz="4400" dirty="0"/>
              <a:t>valuable </a:t>
            </a:r>
            <a:r>
              <a:rPr lang="en-US" sz="4400" dirty="0" smtClean="0"/>
              <a:t>software</a:t>
            </a:r>
            <a:endParaRPr lang="en-US" sz="4400"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22</a:t>
            </a:fld>
            <a:endParaRPr lang="en-US" dirty="0">
              <a:solidFill>
                <a:srgbClr val="FFFFFF"/>
              </a:solidFill>
            </a:endParaRPr>
          </a:p>
        </p:txBody>
      </p:sp>
    </p:spTree>
    <p:extLst>
      <p:ext uri="{BB962C8B-B14F-4D97-AF65-F5344CB8AC3E}">
        <p14:creationId xmlns:p14="http://schemas.microsoft.com/office/powerpoint/2010/main" val="393522716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a:t>
            </a:r>
            <a:endParaRPr lang="en-US" dirty="0"/>
          </a:p>
        </p:txBody>
      </p:sp>
      <p:sp>
        <p:nvSpPr>
          <p:cNvPr id="7" name="TextBox 6"/>
          <p:cNvSpPr txBox="1"/>
          <p:nvPr/>
        </p:nvSpPr>
        <p:spPr>
          <a:xfrm>
            <a:off x="629922" y="990600"/>
            <a:ext cx="7925352" cy="2062103"/>
          </a:xfrm>
          <a:prstGeom prst="rect">
            <a:avLst/>
          </a:prstGeom>
          <a:noFill/>
        </p:spPr>
        <p:txBody>
          <a:bodyPr wrap="square" rtlCol="0">
            <a:spAutoFit/>
          </a:bodyPr>
          <a:lstStyle/>
          <a:p>
            <a:r>
              <a:rPr lang="en-US" sz="3200" i="1" dirty="0" smtClean="0">
                <a:solidFill>
                  <a:schemeClr val="accent6"/>
                </a:solidFill>
              </a:rPr>
              <a:t>…Integration</a:t>
            </a:r>
            <a:r>
              <a:rPr lang="en-US" sz="3200" dirty="0" smtClean="0">
                <a:solidFill>
                  <a:schemeClr val="accent6"/>
                </a:solidFill>
              </a:rPr>
              <a:t> </a:t>
            </a:r>
            <a:r>
              <a:rPr lang="en-US" sz="3200" dirty="0"/>
              <a:t>is the process of eliciting fast, automated feedback on the correctness  </a:t>
            </a:r>
            <a:r>
              <a:rPr lang="en-US" sz="3200" dirty="0" smtClean="0"/>
              <a:t>of your application </a:t>
            </a:r>
            <a:r>
              <a:rPr lang="en-US" sz="3200" dirty="0"/>
              <a:t>every time there is a </a:t>
            </a:r>
            <a:r>
              <a:rPr lang="en-US" sz="3200" b="1" u="sng" dirty="0"/>
              <a:t>change to the </a:t>
            </a:r>
            <a:r>
              <a:rPr lang="en-US" sz="3200" b="1" u="sng" dirty="0" smtClean="0"/>
              <a:t>code</a:t>
            </a:r>
            <a:endParaRPr lang="en-US" sz="3200" b="1" dirty="0"/>
          </a:p>
        </p:txBody>
      </p:sp>
      <p:sp>
        <p:nvSpPr>
          <p:cNvPr id="9" name="TextBox 8"/>
          <p:cNvSpPr txBox="1"/>
          <p:nvPr/>
        </p:nvSpPr>
        <p:spPr>
          <a:xfrm>
            <a:off x="629922" y="3276600"/>
            <a:ext cx="8331066" cy="2831544"/>
          </a:xfrm>
          <a:prstGeom prst="rect">
            <a:avLst/>
          </a:prstGeom>
          <a:noFill/>
        </p:spPr>
        <p:txBody>
          <a:bodyPr wrap="square" rtlCol="0">
            <a:spAutoFit/>
          </a:bodyPr>
          <a:lstStyle/>
          <a:p>
            <a:r>
              <a:rPr lang="en-US" sz="3200" i="1" dirty="0" smtClean="0">
                <a:solidFill>
                  <a:srgbClr val="F79646"/>
                </a:solidFill>
              </a:rPr>
              <a:t>…Delivery</a:t>
            </a:r>
            <a:r>
              <a:rPr lang="en-US" sz="3200" dirty="0" smtClean="0">
                <a:solidFill>
                  <a:srgbClr val="F79646"/>
                </a:solidFill>
              </a:rPr>
              <a:t> </a:t>
            </a:r>
            <a:r>
              <a:rPr lang="en-US" sz="3200" dirty="0"/>
              <a:t>builds upon the earlier concept by providing fast, automated feedback on </a:t>
            </a:r>
            <a:r>
              <a:rPr lang="en-US" sz="3200" dirty="0" smtClean="0"/>
              <a:t>the </a:t>
            </a:r>
            <a:r>
              <a:rPr lang="en-US" sz="3200" dirty="0"/>
              <a:t>correctness and production readiness of your </a:t>
            </a:r>
            <a:r>
              <a:rPr lang="en-US" sz="3200" dirty="0" smtClean="0"/>
              <a:t>application every time </a:t>
            </a:r>
            <a:r>
              <a:rPr lang="en-US" sz="3200" dirty="0"/>
              <a:t>there is a </a:t>
            </a:r>
            <a:r>
              <a:rPr lang="en-US" sz="3200" b="1" u="sng" dirty="0"/>
              <a:t>change to code, infrastructure, or </a:t>
            </a:r>
            <a:r>
              <a:rPr lang="en-US" sz="3200" b="1" u="sng" dirty="0" smtClean="0"/>
              <a:t>configuration</a:t>
            </a:r>
            <a:endParaRPr lang="en-US" sz="3200" b="1" dirty="0"/>
          </a:p>
          <a:p>
            <a:endParaRPr lang="en-US" dirty="0"/>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23</a:t>
            </a:fld>
            <a:endParaRPr lang="en-US" dirty="0">
              <a:solidFill>
                <a:srgbClr val="FFFFFF"/>
              </a:solidFill>
            </a:endParaRPr>
          </a:p>
        </p:txBody>
      </p:sp>
    </p:spTree>
    <p:extLst>
      <p:ext uri="{BB962C8B-B14F-4D97-AF65-F5344CB8AC3E}">
        <p14:creationId xmlns:p14="http://schemas.microsoft.com/office/powerpoint/2010/main" val="21132293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Continuous Delivery: Overview</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24</a:t>
            </a:fld>
            <a:endParaRPr lang="en-US" dirty="0">
              <a:solidFill>
                <a:srgbClr val="FFFFFF"/>
              </a:solidFill>
            </a:endParaRPr>
          </a:p>
        </p:txBody>
      </p:sp>
      <p:pic>
        <p:nvPicPr>
          <p:cNvPr id="5" name="Picture 4" descr="Agile 101 graphic that depicts customer, agile team, iterations, then centralized QA then release and operations.&#10;Lower portion of graphic shows continuous delivery with customer and delivery team working together through a constant flow fo new features into production" title="Continuous Delivery graphic"/>
          <p:cNvPicPr>
            <a:picLocks noChangeAspect="1"/>
          </p:cNvPicPr>
          <p:nvPr/>
        </p:nvPicPr>
        <p:blipFill>
          <a:blip r:embed="rId3"/>
          <a:stretch>
            <a:fillRect/>
          </a:stretch>
        </p:blipFill>
        <p:spPr>
          <a:xfrm>
            <a:off x="685800" y="762000"/>
            <a:ext cx="7878354" cy="5367665"/>
          </a:xfrm>
          <a:prstGeom prst="rect">
            <a:avLst/>
          </a:prstGeom>
        </p:spPr>
      </p:pic>
      <p:sp>
        <p:nvSpPr>
          <p:cNvPr id="3" name="Rectangle 2"/>
          <p:cNvSpPr/>
          <p:nvPr/>
        </p:nvSpPr>
        <p:spPr>
          <a:xfrm>
            <a:off x="4800600" y="5715000"/>
            <a:ext cx="4038600" cy="400110"/>
          </a:xfrm>
          <a:prstGeom prst="rect">
            <a:avLst/>
          </a:prstGeom>
        </p:spPr>
        <p:txBody>
          <a:bodyPr wrap="square">
            <a:spAutoFit/>
          </a:bodyPr>
          <a:lstStyle/>
          <a:p>
            <a:r>
              <a:rPr lang="en-US" sz="1000" dirty="0" smtClean="0"/>
              <a:t>http</a:t>
            </a:r>
            <a:r>
              <a:rPr lang="en-US" sz="1000" dirty="0"/>
              <a:t>://</a:t>
            </a:r>
            <a:r>
              <a:rPr lang="en-US" sz="1000" dirty="0" err="1"/>
              <a:t>ptgmedia.pearsoncmg.com</a:t>
            </a:r>
            <a:r>
              <a:rPr lang="en-US" sz="1000" dirty="0"/>
              <a:t>/images/</a:t>
            </a:r>
            <a:r>
              <a:rPr lang="en-US" sz="1000" dirty="0" err="1"/>
              <a:t>art_humble_continuousdelivery</a:t>
            </a:r>
            <a:r>
              <a:rPr lang="en-US" sz="1000" dirty="0"/>
              <a:t>/</a:t>
            </a:r>
            <a:r>
              <a:rPr lang="en-US" sz="1000" dirty="0" err="1"/>
              <a:t>elementLinks</a:t>
            </a:r>
            <a:r>
              <a:rPr lang="en-US" sz="1000" dirty="0"/>
              <a:t>/humble_fig01.jpg</a:t>
            </a:r>
          </a:p>
        </p:txBody>
      </p:sp>
    </p:spTree>
    <p:extLst>
      <p:ext uri="{BB962C8B-B14F-4D97-AF65-F5344CB8AC3E}">
        <p14:creationId xmlns:p14="http://schemas.microsoft.com/office/powerpoint/2010/main" val="300570731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Principles</a:t>
            </a:r>
            <a:endParaRPr lang="en-US" dirty="0"/>
          </a:p>
        </p:txBody>
      </p:sp>
      <p:sp>
        <p:nvSpPr>
          <p:cNvPr id="3" name="Content Placeholder 2"/>
          <p:cNvSpPr>
            <a:spLocks noGrp="1"/>
          </p:cNvSpPr>
          <p:nvPr>
            <p:ph idx="1"/>
          </p:nvPr>
        </p:nvSpPr>
        <p:spPr/>
        <p:txBody>
          <a:bodyPr>
            <a:normAutofit/>
          </a:bodyPr>
          <a:lstStyle/>
          <a:p>
            <a:pPr>
              <a:lnSpc>
                <a:spcPct val="110000"/>
              </a:lnSpc>
            </a:pPr>
            <a:r>
              <a:rPr lang="en-US" sz="3600" dirty="0"/>
              <a:t>Software always production </a:t>
            </a:r>
            <a:r>
              <a:rPr lang="en-US" sz="3600" dirty="0" smtClean="0"/>
              <a:t>ready</a:t>
            </a:r>
            <a:endParaRPr lang="en-US" sz="3600" dirty="0"/>
          </a:p>
          <a:p>
            <a:pPr>
              <a:lnSpc>
                <a:spcPct val="110000"/>
              </a:lnSpc>
              <a:spcBef>
                <a:spcPts val="2400"/>
              </a:spcBef>
            </a:pPr>
            <a:r>
              <a:rPr lang="en-US" sz="3600" dirty="0" smtClean="0"/>
              <a:t>Reliable deployments</a:t>
            </a:r>
            <a:endParaRPr lang="en-US" sz="3600" dirty="0"/>
          </a:p>
          <a:p>
            <a:pPr>
              <a:lnSpc>
                <a:spcPct val="110000"/>
              </a:lnSpc>
              <a:spcBef>
                <a:spcPts val="2400"/>
              </a:spcBef>
            </a:pPr>
            <a:r>
              <a:rPr lang="en-US" sz="3600" dirty="0"/>
              <a:t>Self-serve </a:t>
            </a:r>
            <a:r>
              <a:rPr lang="en-US" sz="3600" dirty="0" smtClean="0"/>
              <a:t>deployments</a:t>
            </a:r>
            <a:endParaRPr lang="en-US" sz="3600" dirty="0"/>
          </a:p>
          <a:p>
            <a:pPr>
              <a:lnSpc>
                <a:spcPct val="110000"/>
              </a:lnSpc>
              <a:spcBef>
                <a:spcPts val="2400"/>
              </a:spcBef>
            </a:pPr>
            <a:r>
              <a:rPr lang="en-US" sz="3600" dirty="0"/>
              <a:t>Releases according to business needs, not operational constraints</a:t>
            </a:r>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25</a:t>
            </a:fld>
            <a:endParaRPr lang="en-US" dirty="0">
              <a:solidFill>
                <a:srgbClr val="FFFFFF"/>
              </a:solidFill>
            </a:endParaRPr>
          </a:p>
        </p:txBody>
      </p:sp>
    </p:spTree>
    <p:extLst>
      <p:ext uri="{BB962C8B-B14F-4D97-AF65-F5344CB8AC3E}">
        <p14:creationId xmlns:p14="http://schemas.microsoft.com/office/powerpoint/2010/main" val="125364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Prerequisites</a:t>
            </a:r>
            <a:endParaRPr lang="en-US" dirty="0"/>
          </a:p>
        </p:txBody>
      </p:sp>
      <p:sp>
        <p:nvSpPr>
          <p:cNvPr id="3" name="Content Placeholder 2"/>
          <p:cNvSpPr>
            <a:spLocks noGrp="1"/>
          </p:cNvSpPr>
          <p:nvPr>
            <p:ph idx="1"/>
          </p:nvPr>
        </p:nvSpPr>
        <p:spPr/>
        <p:txBody>
          <a:bodyPr>
            <a:normAutofit/>
          </a:bodyPr>
          <a:lstStyle/>
          <a:p>
            <a:r>
              <a:rPr lang="en-US" sz="3200" dirty="0"/>
              <a:t>Continuous Integration</a:t>
            </a:r>
          </a:p>
          <a:p>
            <a:endParaRPr lang="en-US" sz="3200" dirty="0" smtClean="0"/>
          </a:p>
          <a:p>
            <a:r>
              <a:rPr lang="en-US" sz="3200" dirty="0" smtClean="0"/>
              <a:t>Automated testing at multiple levels</a:t>
            </a:r>
          </a:p>
          <a:p>
            <a:endParaRPr lang="en-US" sz="3200" dirty="0"/>
          </a:p>
          <a:p>
            <a:r>
              <a:rPr lang="en-US" sz="3200" dirty="0"/>
              <a:t>Comprehensive configuration management</a:t>
            </a:r>
          </a:p>
          <a:p>
            <a:pPr marL="0" indent="0">
              <a:buNone/>
            </a:pPr>
            <a:endParaRPr lang="en-US" sz="3600"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26</a:t>
            </a:fld>
            <a:endParaRPr lang="en-US" dirty="0">
              <a:solidFill>
                <a:srgbClr val="FFFFFF"/>
              </a:solidFill>
            </a:endParaRPr>
          </a:p>
        </p:txBody>
      </p:sp>
    </p:spTree>
    <p:extLst>
      <p:ext uri="{BB962C8B-B14F-4D97-AF65-F5344CB8AC3E}">
        <p14:creationId xmlns:p14="http://schemas.microsoft.com/office/powerpoint/2010/main" val="115204899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Pipeline</a:t>
            </a:r>
            <a:endParaRPr lang="en-US" dirty="0"/>
          </a:p>
        </p:txBody>
      </p:sp>
      <p:sp>
        <p:nvSpPr>
          <p:cNvPr id="3" name="Content Placeholder 2"/>
          <p:cNvSpPr>
            <a:spLocks noGrp="1"/>
          </p:cNvSpPr>
          <p:nvPr>
            <p:ph idx="1"/>
          </p:nvPr>
        </p:nvSpPr>
        <p:spPr>
          <a:xfrm>
            <a:off x="304800" y="990600"/>
            <a:ext cx="8686800" cy="4953000"/>
          </a:xfrm>
        </p:spPr>
        <p:txBody>
          <a:bodyPr>
            <a:noAutofit/>
          </a:bodyPr>
          <a:lstStyle/>
          <a:p>
            <a:pPr>
              <a:spcBef>
                <a:spcPts val="0"/>
              </a:spcBef>
            </a:pPr>
            <a:r>
              <a:rPr lang="en-US" sz="3600" dirty="0" smtClean="0"/>
              <a:t>An automated implementation of a system’s build, deploy, test, and </a:t>
            </a:r>
            <a:r>
              <a:rPr lang="en-US" sz="3600" b="1" u="sng" dirty="0" smtClean="0"/>
              <a:t>release</a:t>
            </a:r>
            <a:r>
              <a:rPr lang="en-US" sz="3600" b="1" dirty="0" smtClean="0"/>
              <a:t> </a:t>
            </a:r>
            <a:r>
              <a:rPr lang="en-US" sz="3600" dirty="0" smtClean="0"/>
              <a:t>process</a:t>
            </a:r>
            <a:endParaRPr lang="en-US" sz="3600" dirty="0"/>
          </a:p>
          <a:p>
            <a:pPr>
              <a:lnSpc>
                <a:spcPct val="140000"/>
              </a:lnSpc>
            </a:pPr>
            <a:r>
              <a:rPr lang="en-US" sz="3600" dirty="0" smtClean="0"/>
              <a:t>Visibility</a:t>
            </a:r>
            <a:endParaRPr lang="en-US" sz="3600" dirty="0"/>
          </a:p>
          <a:p>
            <a:pPr>
              <a:lnSpc>
                <a:spcPct val="140000"/>
              </a:lnSpc>
            </a:pPr>
            <a:r>
              <a:rPr lang="en-US" sz="3600" dirty="0" smtClean="0"/>
              <a:t>Feedback</a:t>
            </a:r>
            <a:endParaRPr lang="en-US" sz="3600" dirty="0"/>
          </a:p>
          <a:p>
            <a:pPr>
              <a:lnSpc>
                <a:spcPct val="140000"/>
              </a:lnSpc>
            </a:pPr>
            <a:r>
              <a:rPr lang="en-US" sz="3600" dirty="0" smtClean="0"/>
              <a:t>Control</a:t>
            </a:r>
            <a:endParaRPr lang="en-US" sz="3600"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27</a:t>
            </a:fld>
            <a:endParaRPr lang="en-US" dirty="0">
              <a:solidFill>
                <a:srgbClr val="FFFFFF"/>
              </a:solidFill>
            </a:endParaRPr>
          </a:p>
        </p:txBody>
      </p:sp>
    </p:spTree>
    <p:extLst>
      <p:ext uri="{BB962C8B-B14F-4D97-AF65-F5344CB8AC3E}">
        <p14:creationId xmlns:p14="http://schemas.microsoft.com/office/powerpoint/2010/main" val="64701763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3"/>
          <p:cNvGraphicFramePr>
            <a:graphicFrameLocks/>
          </p:cNvGraphicFramePr>
          <p:nvPr>
            <p:extLst>
              <p:ext uri="{D42A27DB-BD31-4B8C-83A1-F6EECF244321}">
                <p14:modId xmlns:p14="http://schemas.microsoft.com/office/powerpoint/2010/main" val="1098264545"/>
              </p:ext>
            </p:extLst>
          </p:nvPr>
        </p:nvGraphicFramePr>
        <p:xfrm>
          <a:off x="280461" y="937302"/>
          <a:ext cx="8633880" cy="4492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Arrow Connector 9"/>
          <p:cNvCxnSpPr/>
          <p:nvPr/>
        </p:nvCxnSpPr>
        <p:spPr>
          <a:xfrm>
            <a:off x="2042875" y="3232743"/>
            <a:ext cx="5249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4162886" y="2590800"/>
            <a:ext cx="524934"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062298" y="3520610"/>
            <a:ext cx="705773" cy="4402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290846" y="2364869"/>
            <a:ext cx="474544" cy="4033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35622" y="3387434"/>
            <a:ext cx="338667" cy="4402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Decision 21"/>
          <p:cNvSpPr/>
          <p:nvPr/>
        </p:nvSpPr>
        <p:spPr>
          <a:xfrm>
            <a:off x="6400030" y="2764937"/>
            <a:ext cx="694267" cy="612648"/>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6" name="Straight Arrow Connector 25"/>
          <p:cNvCxnSpPr/>
          <p:nvPr/>
        </p:nvCxnSpPr>
        <p:spPr>
          <a:xfrm>
            <a:off x="7094297" y="3081110"/>
            <a:ext cx="34254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Left Arrow 38"/>
          <p:cNvSpPr/>
          <p:nvPr/>
        </p:nvSpPr>
        <p:spPr>
          <a:xfrm>
            <a:off x="533400" y="4724400"/>
            <a:ext cx="6080092" cy="684792"/>
          </a:xfrm>
          <a:prstGeom prst="lef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449" tIns="22224" rIns="44449" bIns="22224" rtlCol="0" anchor="ctr"/>
          <a:lstStyle/>
          <a:p>
            <a:pPr algn="ctr"/>
            <a:r>
              <a:rPr lang="en-US" dirty="0">
                <a:solidFill>
                  <a:srgbClr val="FFFFFF"/>
                </a:solidFill>
                <a:latin typeface="Open Sans"/>
                <a:cs typeface="Open Sans"/>
              </a:rPr>
              <a:t>Faster Feedback</a:t>
            </a:r>
            <a:r>
              <a:rPr lang="en-US" b="1" dirty="0">
                <a:solidFill>
                  <a:schemeClr val="bg1"/>
                </a:solidFill>
                <a:latin typeface="Open Sans"/>
                <a:cs typeface="Open Sans"/>
              </a:rPr>
              <a:t>		</a:t>
            </a:r>
            <a:r>
              <a:rPr lang="en-US" sz="1400" b="1" dirty="0">
                <a:solidFill>
                  <a:schemeClr val="bg1"/>
                </a:solidFill>
                <a:latin typeface="Open Sans"/>
                <a:cs typeface="Open Sans"/>
              </a:rPr>
              <a:t>	</a:t>
            </a:r>
          </a:p>
        </p:txBody>
      </p:sp>
      <p:sp>
        <p:nvSpPr>
          <p:cNvPr id="40" name="Right Arrow 39"/>
          <p:cNvSpPr/>
          <p:nvPr/>
        </p:nvSpPr>
        <p:spPr>
          <a:xfrm>
            <a:off x="533400" y="914400"/>
            <a:ext cx="6144785" cy="74281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449" tIns="22224" rIns="44449" bIns="22224" rtlCol="0" anchor="ctr"/>
          <a:lstStyle/>
          <a:p>
            <a:pPr algn="ctr"/>
            <a:r>
              <a:rPr lang="en-US" dirty="0" smtClean="0">
                <a:solidFill>
                  <a:schemeClr val="bg1"/>
                </a:solidFill>
              </a:rPr>
              <a:t>		</a:t>
            </a:r>
            <a:endParaRPr lang="en-US" sz="1400" dirty="0">
              <a:solidFill>
                <a:schemeClr val="bg1"/>
              </a:solidFill>
              <a:cs typeface="Open Sans"/>
            </a:endParaRPr>
          </a:p>
        </p:txBody>
      </p:sp>
      <p:sp>
        <p:nvSpPr>
          <p:cNvPr id="41" name="TextBox 40"/>
          <p:cNvSpPr txBox="1"/>
          <p:nvPr/>
        </p:nvSpPr>
        <p:spPr>
          <a:xfrm>
            <a:off x="960558" y="5409192"/>
            <a:ext cx="6654386" cy="523220"/>
          </a:xfrm>
          <a:prstGeom prst="rect">
            <a:avLst/>
          </a:prstGeom>
          <a:noFill/>
        </p:spPr>
        <p:txBody>
          <a:bodyPr wrap="none" rtlCol="0">
            <a:spAutoFit/>
          </a:bodyPr>
          <a:lstStyle/>
          <a:p>
            <a:pPr algn="ctr"/>
            <a:r>
              <a:rPr lang="en-US" sz="2800" dirty="0" smtClean="0"/>
              <a:t>Pipeline stages = feedback opportunities</a:t>
            </a:r>
            <a:endParaRPr lang="en-US" sz="2800" dirty="0"/>
          </a:p>
        </p:txBody>
      </p:sp>
      <p:sp>
        <p:nvSpPr>
          <p:cNvPr id="1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28</a:t>
            </a:fld>
            <a:endParaRPr lang="en-US" dirty="0">
              <a:solidFill>
                <a:srgbClr val="FFFFFF"/>
              </a:solidFill>
            </a:endParaRPr>
          </a:p>
        </p:txBody>
      </p:sp>
      <p:sp>
        <p:nvSpPr>
          <p:cNvPr id="4" name="Title 3"/>
          <p:cNvSpPr>
            <a:spLocks noGrp="1"/>
          </p:cNvSpPr>
          <p:nvPr>
            <p:ph type="title"/>
          </p:nvPr>
        </p:nvSpPr>
        <p:spPr/>
        <p:txBody>
          <a:bodyPr/>
          <a:lstStyle/>
          <a:p>
            <a:r>
              <a:rPr lang="en-US" dirty="0" smtClean="0"/>
              <a:t>Pipeline Construction</a:t>
            </a:r>
            <a:endParaRPr lang="en-US" dirty="0"/>
          </a:p>
        </p:txBody>
      </p:sp>
      <p:sp>
        <p:nvSpPr>
          <p:cNvPr id="5" name="TextBox 4"/>
          <p:cNvSpPr txBox="1"/>
          <p:nvPr/>
        </p:nvSpPr>
        <p:spPr>
          <a:xfrm>
            <a:off x="685800" y="1143000"/>
            <a:ext cx="5181600" cy="338554"/>
          </a:xfrm>
          <a:prstGeom prst="rect">
            <a:avLst/>
          </a:prstGeom>
          <a:noFill/>
        </p:spPr>
        <p:txBody>
          <a:bodyPr wrap="square" rtlCol="0">
            <a:spAutoFit/>
          </a:bodyPr>
          <a:lstStyle/>
          <a:p>
            <a:r>
              <a:rPr lang="en-US" sz="1600" dirty="0" smtClean="0">
                <a:solidFill>
                  <a:schemeClr val="bg1"/>
                </a:solidFill>
              </a:rPr>
              <a:t>Higher Confidence / More production-like environments</a:t>
            </a:r>
            <a:endParaRPr lang="en-US" sz="1600" dirty="0">
              <a:solidFill>
                <a:schemeClr val="bg1"/>
              </a:solidFill>
            </a:endParaRPr>
          </a:p>
        </p:txBody>
      </p:sp>
    </p:spTree>
    <p:extLst>
      <p:ext uri="{BB962C8B-B14F-4D97-AF65-F5344CB8AC3E}">
        <p14:creationId xmlns:p14="http://schemas.microsoft.com/office/powerpoint/2010/main" val="132911983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Benefits</a:t>
            </a:r>
            <a:endParaRPr lang="en-US" dirty="0"/>
          </a:p>
        </p:txBody>
      </p:sp>
      <p:sp>
        <p:nvSpPr>
          <p:cNvPr id="3" name="Content Placeholder 2"/>
          <p:cNvSpPr>
            <a:spLocks noGrp="1"/>
          </p:cNvSpPr>
          <p:nvPr>
            <p:ph idx="1"/>
          </p:nvPr>
        </p:nvSpPr>
        <p:spPr/>
        <p:txBody>
          <a:bodyPr>
            <a:normAutofit/>
          </a:bodyPr>
          <a:lstStyle/>
          <a:p>
            <a:pPr>
              <a:lnSpc>
                <a:spcPct val="140000"/>
              </a:lnSpc>
            </a:pPr>
            <a:r>
              <a:rPr lang="en-US" sz="3200" dirty="0" smtClean="0"/>
              <a:t>Feedback from production</a:t>
            </a:r>
          </a:p>
          <a:p>
            <a:pPr lvl="1">
              <a:lnSpc>
                <a:spcPct val="140000"/>
              </a:lnSpc>
            </a:pPr>
            <a:r>
              <a:rPr lang="en-US" sz="3200" dirty="0"/>
              <a:t>Build the right </a:t>
            </a:r>
            <a:r>
              <a:rPr lang="en-US" sz="3200" dirty="0" smtClean="0"/>
              <a:t>product</a:t>
            </a:r>
          </a:p>
          <a:p>
            <a:pPr>
              <a:lnSpc>
                <a:spcPct val="140000"/>
              </a:lnSpc>
              <a:spcBef>
                <a:spcPts val="2400"/>
              </a:spcBef>
            </a:pPr>
            <a:r>
              <a:rPr lang="en-US" sz="3200" dirty="0" smtClean="0"/>
              <a:t>Bringing the pain forward</a:t>
            </a:r>
          </a:p>
          <a:p>
            <a:pPr lvl="1">
              <a:lnSpc>
                <a:spcPct val="140000"/>
              </a:lnSpc>
            </a:pPr>
            <a:r>
              <a:rPr lang="en-US" sz="3200" dirty="0" smtClean="0"/>
              <a:t>Find bugs earlier; higher quality</a:t>
            </a:r>
          </a:p>
          <a:p>
            <a:pPr>
              <a:lnSpc>
                <a:spcPct val="140000"/>
              </a:lnSpc>
              <a:spcBef>
                <a:spcPts val="2400"/>
              </a:spcBef>
            </a:pPr>
            <a:r>
              <a:rPr lang="en-US" sz="3200" dirty="0" smtClean="0"/>
              <a:t>Ability to react quickly to change</a:t>
            </a:r>
          </a:p>
        </p:txBody>
      </p:sp>
      <p:sp>
        <p:nvSpPr>
          <p:cNvPr id="4" name="Slide Number Placeholder 3"/>
          <p:cNvSpPr>
            <a:spLocks noGrp="1"/>
          </p:cNvSpPr>
          <p:nvPr>
            <p:ph type="sldNum" sz="quarter" idx="10"/>
          </p:nvPr>
        </p:nvSpPr>
        <p:spPr/>
        <p:txBody>
          <a:bodyPr/>
          <a:lstStyle/>
          <a:p>
            <a:fld id="{2D118A52-EDC5-42B9-AEFF-70EBA4319419}" type="slidenum">
              <a:rPr lang="en-US" smtClean="0"/>
              <a:pPr/>
              <a:t>29</a:t>
            </a:fld>
            <a:endParaRPr lang="en-US" dirty="0"/>
          </a:p>
        </p:txBody>
      </p:sp>
    </p:spTree>
    <p:extLst>
      <p:ext uri="{BB962C8B-B14F-4D97-AF65-F5344CB8AC3E}">
        <p14:creationId xmlns:p14="http://schemas.microsoft.com/office/powerpoint/2010/main" val="226010797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Today’s Agenda</a:t>
            </a:r>
            <a:endParaRPr lang="en-US" dirty="0"/>
          </a:p>
        </p:txBody>
      </p:sp>
      <p:sp>
        <p:nvSpPr>
          <p:cNvPr id="4099" name="Content Placeholder 3"/>
          <p:cNvSpPr>
            <a:spLocks noGrp="1"/>
          </p:cNvSpPr>
          <p:nvPr>
            <p:ph idx="1"/>
          </p:nvPr>
        </p:nvSpPr>
        <p:spPr/>
        <p:txBody>
          <a:bodyPr>
            <a:normAutofit/>
          </a:bodyPr>
          <a:lstStyle/>
          <a:p>
            <a:pPr>
              <a:lnSpc>
                <a:spcPct val="110000"/>
              </a:lnSpc>
            </a:pPr>
            <a:r>
              <a:rPr lang="en-US" sz="2800" dirty="0" smtClean="0"/>
              <a:t>What is </a:t>
            </a:r>
            <a:r>
              <a:rPr lang="en-US" sz="2800" dirty="0" err="1" smtClean="0"/>
              <a:t>DevOps</a:t>
            </a:r>
            <a:r>
              <a:rPr lang="en-US" sz="2800" dirty="0" smtClean="0"/>
              <a:t>?</a:t>
            </a:r>
          </a:p>
          <a:p>
            <a:pPr>
              <a:lnSpc>
                <a:spcPct val="110000"/>
              </a:lnSpc>
            </a:pPr>
            <a:r>
              <a:rPr lang="en-US" sz="2800" dirty="0" smtClean="0"/>
              <a:t>Principles &amp; Practices</a:t>
            </a:r>
          </a:p>
          <a:p>
            <a:pPr>
              <a:lnSpc>
                <a:spcPct val="110000"/>
              </a:lnSpc>
            </a:pPr>
            <a:r>
              <a:rPr lang="en-US" sz="2800" dirty="0" smtClean="0"/>
              <a:t>Benefits</a:t>
            </a:r>
          </a:p>
          <a:p>
            <a:pPr>
              <a:lnSpc>
                <a:spcPct val="110000"/>
              </a:lnSpc>
            </a:pPr>
            <a:r>
              <a:rPr lang="en-US" sz="2800" dirty="0" smtClean="0"/>
              <a:t>Concluding Thoughts</a:t>
            </a:r>
          </a:p>
          <a:p>
            <a:pPr>
              <a:lnSpc>
                <a:spcPct val="110000"/>
              </a:lnSpc>
            </a:pPr>
            <a:r>
              <a:rPr lang="en-US" sz="2800" dirty="0" smtClean="0"/>
              <a:t>Q&amp;A </a:t>
            </a:r>
          </a:p>
          <a:p>
            <a:pPr>
              <a:lnSpc>
                <a:spcPct val="110000"/>
              </a:lnSpc>
            </a:pPr>
            <a:endParaRPr lang="en-US" sz="2800" b="1" dirty="0">
              <a:solidFill>
                <a:schemeClr val="tx1"/>
              </a:solidFill>
            </a:endParaRPr>
          </a:p>
          <a:p>
            <a:pPr marL="0" indent="0">
              <a:lnSpc>
                <a:spcPct val="110000"/>
              </a:lnSpc>
              <a:buNone/>
            </a:pPr>
            <a:r>
              <a:rPr lang="en-US" sz="2800" b="1" dirty="0" smtClean="0">
                <a:solidFill>
                  <a:srgbClr val="F79646"/>
                </a:solidFill>
              </a:rPr>
              <a:t>Hands-on Activity</a:t>
            </a:r>
          </a:p>
          <a:p>
            <a:pPr>
              <a:lnSpc>
                <a:spcPct val="110000"/>
              </a:lnSpc>
            </a:pPr>
            <a:r>
              <a:rPr lang="en-US" sz="2800" dirty="0" smtClean="0">
                <a:solidFill>
                  <a:schemeClr val="tx1"/>
                </a:solidFill>
              </a:rPr>
              <a:t>CI Game</a:t>
            </a:r>
            <a:endParaRPr lang="en-US" sz="2800" dirty="0">
              <a:solidFill>
                <a:schemeClr val="tx1"/>
              </a:solidFill>
            </a:endParaRPr>
          </a:p>
          <a:p>
            <a:pPr marL="0" indent="0">
              <a:buNone/>
            </a:pPr>
            <a:endParaRPr lang="en-US" sz="2400" b="1" dirty="0" smtClean="0">
              <a:solidFill>
                <a:schemeClr val="tx1"/>
              </a:solidFill>
            </a:endParaRPr>
          </a:p>
          <a:p>
            <a:pPr>
              <a:buFontTx/>
              <a:buNone/>
            </a:pPr>
            <a:endParaRPr lang="en-US" sz="2400" b="1" dirty="0" smtClean="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597" t="25192" r="16508" b="30929"/>
          <a:stretch/>
        </p:blipFill>
        <p:spPr bwMode="auto">
          <a:xfrm>
            <a:off x="4629543" y="2172744"/>
            <a:ext cx="4201190" cy="3855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a:t>
            </a:fld>
            <a:endParaRPr lang="en-US" dirty="0">
              <a:solidFill>
                <a:srgbClr val="FFFFFF"/>
              </a:solidFill>
            </a:endParaRPr>
          </a:p>
        </p:txBody>
      </p:sp>
    </p:spTree>
    <p:extLst>
      <p:ext uri="{BB962C8B-B14F-4D97-AF65-F5344CB8AC3E}">
        <p14:creationId xmlns:p14="http://schemas.microsoft.com/office/powerpoint/2010/main" val="389360643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877669"/>
            <a:ext cx="2325727" cy="646331"/>
          </a:xfrm>
          <a:prstGeom prst="rect">
            <a:avLst/>
          </a:prstGeom>
          <a:noFill/>
        </p:spPr>
        <p:txBody>
          <a:bodyPr wrap="none" rtlCol="0">
            <a:spAutoFit/>
          </a:bodyPr>
          <a:lstStyle/>
          <a:p>
            <a:r>
              <a:rPr lang="en-US" sz="3600" dirty="0" smtClean="0"/>
              <a:t>Continuous</a:t>
            </a:r>
            <a:endParaRPr lang="en-US" sz="3600" dirty="0"/>
          </a:p>
        </p:txBody>
      </p:sp>
      <p:sp>
        <p:nvSpPr>
          <p:cNvPr id="3" name="TextBox 2"/>
          <p:cNvSpPr txBox="1"/>
          <p:nvPr/>
        </p:nvSpPr>
        <p:spPr>
          <a:xfrm>
            <a:off x="4064000" y="842427"/>
            <a:ext cx="4433763" cy="1138773"/>
          </a:xfrm>
          <a:prstGeom prst="rect">
            <a:avLst/>
          </a:prstGeom>
          <a:noFill/>
        </p:spPr>
        <p:txBody>
          <a:bodyPr wrap="none" rtlCol="0">
            <a:spAutoFit/>
          </a:bodyPr>
          <a:lstStyle/>
          <a:p>
            <a:r>
              <a:rPr lang="en-US" sz="3600" dirty="0" smtClean="0"/>
              <a:t>Integration</a:t>
            </a:r>
          </a:p>
          <a:p>
            <a:r>
              <a:rPr lang="en-US" sz="3200" i="1" dirty="0" smtClean="0"/>
              <a:t>Integrate early and often</a:t>
            </a:r>
            <a:endParaRPr lang="en-US" sz="3200" i="1" dirty="0"/>
          </a:p>
        </p:txBody>
      </p:sp>
      <p:sp>
        <p:nvSpPr>
          <p:cNvPr id="4" name="TextBox 3"/>
          <p:cNvSpPr txBox="1"/>
          <p:nvPr/>
        </p:nvSpPr>
        <p:spPr>
          <a:xfrm>
            <a:off x="609600" y="2401669"/>
            <a:ext cx="2325727" cy="646331"/>
          </a:xfrm>
          <a:prstGeom prst="rect">
            <a:avLst/>
          </a:prstGeom>
          <a:noFill/>
        </p:spPr>
        <p:txBody>
          <a:bodyPr wrap="none" rtlCol="0">
            <a:spAutoFit/>
          </a:bodyPr>
          <a:lstStyle/>
          <a:p>
            <a:r>
              <a:rPr lang="en-US" sz="3600" dirty="0" smtClean="0"/>
              <a:t>Continuous</a:t>
            </a:r>
            <a:endParaRPr lang="en-US" sz="3600" dirty="0"/>
          </a:p>
        </p:txBody>
      </p:sp>
      <p:sp>
        <p:nvSpPr>
          <p:cNvPr id="5" name="TextBox 4"/>
          <p:cNvSpPr txBox="1"/>
          <p:nvPr/>
        </p:nvSpPr>
        <p:spPr>
          <a:xfrm>
            <a:off x="4114800" y="4495800"/>
            <a:ext cx="4368800" cy="1631216"/>
          </a:xfrm>
          <a:prstGeom prst="rect">
            <a:avLst/>
          </a:prstGeom>
          <a:noFill/>
        </p:spPr>
        <p:txBody>
          <a:bodyPr wrap="square" rtlCol="0">
            <a:spAutoFit/>
          </a:bodyPr>
          <a:lstStyle/>
          <a:p>
            <a:r>
              <a:rPr lang="en-US" sz="3600" dirty="0" smtClean="0"/>
              <a:t>Deployment</a:t>
            </a:r>
          </a:p>
          <a:p>
            <a:r>
              <a:rPr lang="en-US" sz="3200" i="1" dirty="0" smtClean="0"/>
              <a:t>Deploy as the final stage of CI</a:t>
            </a:r>
            <a:endParaRPr lang="en-US" sz="3200" i="1" dirty="0"/>
          </a:p>
        </p:txBody>
      </p:sp>
      <p:sp>
        <p:nvSpPr>
          <p:cNvPr id="6" name="TextBox 5"/>
          <p:cNvSpPr txBox="1"/>
          <p:nvPr/>
        </p:nvSpPr>
        <p:spPr>
          <a:xfrm>
            <a:off x="609600" y="4495800"/>
            <a:ext cx="2325727" cy="646331"/>
          </a:xfrm>
          <a:prstGeom prst="rect">
            <a:avLst/>
          </a:prstGeom>
          <a:noFill/>
        </p:spPr>
        <p:txBody>
          <a:bodyPr wrap="none" rtlCol="0">
            <a:spAutoFit/>
          </a:bodyPr>
          <a:lstStyle/>
          <a:p>
            <a:r>
              <a:rPr lang="en-US" sz="3600" dirty="0" smtClean="0"/>
              <a:t>Continuous</a:t>
            </a:r>
            <a:endParaRPr lang="en-US" sz="3600" dirty="0"/>
          </a:p>
        </p:txBody>
      </p:sp>
      <p:sp>
        <p:nvSpPr>
          <p:cNvPr id="7" name="TextBox 6"/>
          <p:cNvSpPr txBox="1"/>
          <p:nvPr/>
        </p:nvSpPr>
        <p:spPr>
          <a:xfrm>
            <a:off x="4114800" y="2514600"/>
            <a:ext cx="4639733" cy="1631216"/>
          </a:xfrm>
          <a:prstGeom prst="rect">
            <a:avLst/>
          </a:prstGeom>
          <a:noFill/>
        </p:spPr>
        <p:txBody>
          <a:bodyPr wrap="square" rtlCol="0">
            <a:spAutoFit/>
          </a:bodyPr>
          <a:lstStyle/>
          <a:p>
            <a:r>
              <a:rPr lang="en-US" sz="3600" dirty="0" smtClean="0"/>
              <a:t>Delivery</a:t>
            </a:r>
          </a:p>
          <a:p>
            <a:r>
              <a:rPr lang="en-US" sz="3200" i="1" dirty="0" smtClean="0"/>
              <a:t>Software is always deployable</a:t>
            </a:r>
            <a:endParaRPr lang="en-US" sz="3200" i="1" dirty="0"/>
          </a:p>
        </p:txBody>
      </p:sp>
      <p:sp>
        <p:nvSpPr>
          <p:cNvPr id="8"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30</a:t>
            </a:fld>
            <a:endParaRPr lang="en-US" dirty="0">
              <a:solidFill>
                <a:srgbClr val="FFFFFF"/>
              </a:solidFill>
            </a:endParaRPr>
          </a:p>
        </p:txBody>
      </p:sp>
    </p:spTree>
    <p:extLst>
      <p:ext uri="{BB962C8B-B14F-4D97-AF65-F5344CB8AC3E}">
        <p14:creationId xmlns:p14="http://schemas.microsoft.com/office/powerpoint/2010/main" val="38247790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4647765"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0"/>
            <a:ext cx="8229600" cy="646331"/>
          </a:xfrm>
        </p:spPr>
        <p:txBody>
          <a:bodyPr>
            <a:normAutofit/>
          </a:bodyPr>
          <a:lstStyle/>
          <a:p>
            <a:r>
              <a:rPr lang="en-US" dirty="0" smtClean="0"/>
              <a:t> </a:t>
            </a:r>
            <a:endParaRPr lang="en-US" dirty="0"/>
          </a:p>
        </p:txBody>
      </p:sp>
      <p:graphicFrame>
        <p:nvGraphicFramePr>
          <p:cNvPr id="8" name="Diagram 7"/>
          <p:cNvGraphicFramePr/>
          <p:nvPr>
            <p:extLst>
              <p:ext uri="{D42A27DB-BD31-4B8C-83A1-F6EECF244321}">
                <p14:modId xmlns:p14="http://schemas.microsoft.com/office/powerpoint/2010/main" val="3011686178"/>
              </p:ext>
            </p:extLst>
          </p:nvPr>
        </p:nvGraphicFramePr>
        <p:xfrm>
          <a:off x="-397826" y="754427"/>
          <a:ext cx="10006582" cy="7449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46021" y="166764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7"/>
          <a:stretch>
            <a:fillRect/>
          </a:stretch>
        </p:blipFill>
        <p:spPr>
          <a:xfrm>
            <a:off x="30721" y="1892558"/>
            <a:ext cx="673225" cy="336613"/>
          </a:xfrm>
          <a:prstGeom prst="rect">
            <a:avLst/>
          </a:prstGeom>
        </p:spPr>
      </p:pic>
      <p:sp>
        <p:nvSpPr>
          <p:cNvPr id="11" name="Rectangle 10"/>
          <p:cNvSpPr/>
          <p:nvPr/>
        </p:nvSpPr>
        <p:spPr>
          <a:xfrm>
            <a:off x="49247" y="255442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61326" y="345709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2313584" y="5196286"/>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810445" y="166705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6256137" y="1675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p:nvPicPr>
        <p:blipFill>
          <a:blip r:embed="rId8"/>
          <a:stretch>
            <a:fillRect/>
          </a:stretch>
        </p:blipFill>
        <p:spPr>
          <a:xfrm>
            <a:off x="1" y="2738610"/>
            <a:ext cx="701040" cy="418413"/>
          </a:xfrm>
          <a:prstGeom prst="rect">
            <a:avLst/>
          </a:prstGeom>
        </p:spPr>
      </p:pic>
      <p:pic>
        <p:nvPicPr>
          <p:cNvPr id="17" name="Picture 16"/>
          <p:cNvPicPr>
            <a:picLocks noChangeAspect="1"/>
          </p:cNvPicPr>
          <p:nvPr/>
        </p:nvPicPr>
        <p:blipFill>
          <a:blip r:embed="rId9"/>
          <a:stretch>
            <a:fillRect/>
          </a:stretch>
        </p:blipFill>
        <p:spPr>
          <a:xfrm>
            <a:off x="-11994" y="3595383"/>
            <a:ext cx="749062" cy="477527"/>
          </a:xfrm>
          <a:prstGeom prst="rect">
            <a:avLst/>
          </a:prstGeom>
        </p:spPr>
      </p:pic>
      <p:sp>
        <p:nvSpPr>
          <p:cNvPr id="18" name="Rectangle 17"/>
          <p:cNvSpPr/>
          <p:nvPr/>
        </p:nvSpPr>
        <p:spPr>
          <a:xfrm>
            <a:off x="807316" y="519705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2315085" y="433538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2306357" y="3454757"/>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p:cNvSpPr/>
          <p:nvPr/>
        </p:nvSpPr>
        <p:spPr>
          <a:xfrm>
            <a:off x="2307107" y="254570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2307857" y="1665077"/>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1550360" y="434791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551109" y="345781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551861" y="2548754"/>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803841" y="4331248"/>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1553361" y="1668893"/>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814820" y="3460864"/>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p:nvSpPr>
        <p:spPr>
          <a:xfrm>
            <a:off x="818478" y="255310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 name="Picture 29"/>
          <p:cNvPicPr>
            <a:picLocks noChangeAspect="1"/>
          </p:cNvPicPr>
          <p:nvPr/>
        </p:nvPicPr>
        <p:blipFill>
          <a:blip r:embed="rId10"/>
          <a:stretch>
            <a:fillRect/>
          </a:stretch>
        </p:blipFill>
        <p:spPr>
          <a:xfrm>
            <a:off x="813071" y="1698246"/>
            <a:ext cx="606599" cy="671075"/>
          </a:xfrm>
          <a:prstGeom prst="rect">
            <a:avLst/>
          </a:prstGeom>
        </p:spPr>
      </p:pic>
      <p:pic>
        <p:nvPicPr>
          <p:cNvPr id="31" name="Picture 30"/>
          <p:cNvPicPr>
            <a:picLocks noChangeAspect="1"/>
          </p:cNvPicPr>
          <p:nvPr/>
        </p:nvPicPr>
        <p:blipFill>
          <a:blip r:embed="rId11"/>
          <a:stretch>
            <a:fillRect/>
          </a:stretch>
        </p:blipFill>
        <p:spPr>
          <a:xfrm>
            <a:off x="831061" y="2615730"/>
            <a:ext cx="580917" cy="663409"/>
          </a:xfrm>
          <a:prstGeom prst="rect">
            <a:avLst/>
          </a:prstGeom>
        </p:spPr>
      </p:pic>
      <p:pic>
        <p:nvPicPr>
          <p:cNvPr id="32" name="Picture 31"/>
          <p:cNvPicPr>
            <a:picLocks noChangeAspect="1"/>
          </p:cNvPicPr>
          <p:nvPr/>
        </p:nvPicPr>
        <p:blipFill>
          <a:blip r:embed="rId12"/>
          <a:stretch>
            <a:fillRect/>
          </a:stretch>
        </p:blipFill>
        <p:spPr>
          <a:xfrm>
            <a:off x="812719" y="3525550"/>
            <a:ext cx="615054" cy="652962"/>
          </a:xfrm>
          <a:prstGeom prst="rect">
            <a:avLst/>
          </a:prstGeom>
        </p:spPr>
      </p:pic>
      <p:pic>
        <p:nvPicPr>
          <p:cNvPr id="33" name="Picture 32"/>
          <p:cNvPicPr>
            <a:picLocks noChangeAspect="1"/>
          </p:cNvPicPr>
          <p:nvPr/>
        </p:nvPicPr>
        <p:blipFill>
          <a:blip r:embed="rId13"/>
          <a:stretch>
            <a:fillRect/>
          </a:stretch>
        </p:blipFill>
        <p:spPr>
          <a:xfrm>
            <a:off x="822549" y="4387985"/>
            <a:ext cx="568685" cy="653932"/>
          </a:xfrm>
          <a:prstGeom prst="rect">
            <a:avLst/>
          </a:prstGeom>
        </p:spPr>
      </p:pic>
      <p:pic>
        <p:nvPicPr>
          <p:cNvPr id="34" name="Picture 33"/>
          <p:cNvPicPr>
            <a:picLocks noChangeAspect="1"/>
          </p:cNvPicPr>
          <p:nvPr/>
        </p:nvPicPr>
        <p:blipFill>
          <a:blip r:embed="rId14"/>
          <a:stretch>
            <a:fillRect/>
          </a:stretch>
        </p:blipFill>
        <p:spPr>
          <a:xfrm>
            <a:off x="1571320" y="1715388"/>
            <a:ext cx="582785" cy="663410"/>
          </a:xfrm>
          <a:prstGeom prst="rect">
            <a:avLst/>
          </a:prstGeom>
        </p:spPr>
      </p:pic>
      <p:pic>
        <p:nvPicPr>
          <p:cNvPr id="35" name="Picture 34"/>
          <p:cNvPicPr>
            <a:picLocks noChangeAspect="1"/>
          </p:cNvPicPr>
          <p:nvPr/>
        </p:nvPicPr>
        <p:blipFill>
          <a:blip r:embed="rId15"/>
          <a:stretch>
            <a:fillRect/>
          </a:stretch>
        </p:blipFill>
        <p:spPr>
          <a:xfrm>
            <a:off x="1560183" y="2587299"/>
            <a:ext cx="579822" cy="714914"/>
          </a:xfrm>
          <a:prstGeom prst="rect">
            <a:avLst/>
          </a:prstGeom>
        </p:spPr>
      </p:pic>
      <p:pic>
        <p:nvPicPr>
          <p:cNvPr id="36" name="Picture 35"/>
          <p:cNvPicPr>
            <a:picLocks noChangeAspect="1"/>
          </p:cNvPicPr>
          <p:nvPr/>
        </p:nvPicPr>
        <p:blipFill>
          <a:blip r:embed="rId16"/>
          <a:stretch>
            <a:fillRect/>
          </a:stretch>
        </p:blipFill>
        <p:spPr>
          <a:xfrm>
            <a:off x="1556987" y="3497118"/>
            <a:ext cx="592497" cy="673782"/>
          </a:xfrm>
          <a:prstGeom prst="rect">
            <a:avLst/>
          </a:prstGeom>
        </p:spPr>
      </p:pic>
      <p:pic>
        <p:nvPicPr>
          <p:cNvPr id="37" name="Picture 36"/>
          <p:cNvPicPr>
            <a:picLocks noChangeAspect="1"/>
          </p:cNvPicPr>
          <p:nvPr/>
        </p:nvPicPr>
        <p:blipFill>
          <a:blip r:embed="rId17"/>
          <a:stretch>
            <a:fillRect/>
          </a:stretch>
        </p:blipFill>
        <p:spPr>
          <a:xfrm>
            <a:off x="1542884" y="4387984"/>
            <a:ext cx="616077" cy="691842"/>
          </a:xfrm>
          <a:prstGeom prst="rect">
            <a:avLst/>
          </a:prstGeom>
        </p:spPr>
      </p:pic>
      <p:pic>
        <p:nvPicPr>
          <p:cNvPr id="38" name="Picture 37"/>
          <p:cNvPicPr>
            <a:picLocks noChangeAspect="1"/>
          </p:cNvPicPr>
          <p:nvPr/>
        </p:nvPicPr>
        <p:blipFill>
          <a:blip r:embed="rId18"/>
          <a:stretch>
            <a:fillRect/>
          </a:stretch>
        </p:blipFill>
        <p:spPr>
          <a:xfrm>
            <a:off x="2320090" y="1687845"/>
            <a:ext cx="593602" cy="738340"/>
          </a:xfrm>
          <a:prstGeom prst="rect">
            <a:avLst/>
          </a:prstGeom>
        </p:spPr>
      </p:pic>
      <p:pic>
        <p:nvPicPr>
          <p:cNvPr id="39" name="Picture 38"/>
          <p:cNvPicPr>
            <a:picLocks noChangeAspect="1"/>
          </p:cNvPicPr>
          <p:nvPr/>
        </p:nvPicPr>
        <p:blipFill>
          <a:blip r:embed="rId19"/>
          <a:stretch>
            <a:fillRect/>
          </a:stretch>
        </p:blipFill>
        <p:spPr>
          <a:xfrm>
            <a:off x="2310700" y="2701026"/>
            <a:ext cx="606510" cy="454910"/>
          </a:xfrm>
          <a:prstGeom prst="rect">
            <a:avLst/>
          </a:prstGeom>
        </p:spPr>
      </p:pic>
      <p:pic>
        <p:nvPicPr>
          <p:cNvPr id="40" name="Picture 39"/>
          <p:cNvPicPr>
            <a:picLocks noChangeAspect="1"/>
          </p:cNvPicPr>
          <p:nvPr/>
        </p:nvPicPr>
        <p:blipFill>
          <a:blip r:embed="rId20"/>
          <a:stretch>
            <a:fillRect/>
          </a:stretch>
        </p:blipFill>
        <p:spPr>
          <a:xfrm>
            <a:off x="2334898" y="3525549"/>
            <a:ext cx="553878" cy="633223"/>
          </a:xfrm>
          <a:prstGeom prst="rect">
            <a:avLst/>
          </a:prstGeom>
        </p:spPr>
      </p:pic>
      <p:pic>
        <p:nvPicPr>
          <p:cNvPr id="41" name="Picture 40"/>
          <p:cNvPicPr>
            <a:picLocks noChangeAspect="1"/>
          </p:cNvPicPr>
          <p:nvPr/>
        </p:nvPicPr>
        <p:blipFill>
          <a:blip r:embed="rId21"/>
          <a:stretch>
            <a:fillRect/>
          </a:stretch>
        </p:blipFill>
        <p:spPr>
          <a:xfrm>
            <a:off x="4676177" y="1752956"/>
            <a:ext cx="536734" cy="606206"/>
          </a:xfrm>
          <a:prstGeom prst="rect">
            <a:avLst/>
          </a:prstGeom>
        </p:spPr>
      </p:pic>
      <p:pic>
        <p:nvPicPr>
          <p:cNvPr id="42" name="Picture 41"/>
          <p:cNvPicPr>
            <a:picLocks noChangeAspect="1"/>
          </p:cNvPicPr>
          <p:nvPr/>
        </p:nvPicPr>
        <p:blipFill>
          <a:blip r:embed="rId22"/>
          <a:stretch>
            <a:fillRect/>
          </a:stretch>
        </p:blipFill>
        <p:spPr>
          <a:xfrm>
            <a:off x="2329568" y="4387984"/>
            <a:ext cx="578163" cy="672886"/>
          </a:xfrm>
          <a:prstGeom prst="rect">
            <a:avLst/>
          </a:prstGeom>
        </p:spPr>
      </p:pic>
      <p:pic>
        <p:nvPicPr>
          <p:cNvPr id="43" name="Picture 42"/>
          <p:cNvPicPr>
            <a:picLocks noChangeAspect="1"/>
          </p:cNvPicPr>
          <p:nvPr/>
        </p:nvPicPr>
        <p:blipFill>
          <a:blip r:embed="rId23"/>
          <a:stretch>
            <a:fillRect/>
          </a:stretch>
        </p:blipFill>
        <p:spPr>
          <a:xfrm>
            <a:off x="822549" y="5269371"/>
            <a:ext cx="568688" cy="644455"/>
          </a:xfrm>
          <a:prstGeom prst="rect">
            <a:avLst/>
          </a:prstGeom>
        </p:spPr>
      </p:pic>
      <p:pic>
        <p:nvPicPr>
          <p:cNvPr id="44" name="Picture 43"/>
          <p:cNvPicPr>
            <a:picLocks noChangeAspect="1"/>
          </p:cNvPicPr>
          <p:nvPr/>
        </p:nvPicPr>
        <p:blipFill>
          <a:blip r:embed="rId24"/>
          <a:stretch>
            <a:fillRect/>
          </a:stretch>
        </p:blipFill>
        <p:spPr>
          <a:xfrm>
            <a:off x="2350471" y="5297802"/>
            <a:ext cx="528828" cy="587591"/>
          </a:xfrm>
          <a:prstGeom prst="rect">
            <a:avLst/>
          </a:prstGeom>
        </p:spPr>
      </p:pic>
      <p:sp>
        <p:nvSpPr>
          <p:cNvPr id="45" name="Rectangle 44"/>
          <p:cNvSpPr/>
          <p:nvPr/>
        </p:nvSpPr>
        <p:spPr>
          <a:xfrm>
            <a:off x="4647765" y="3443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p:cNvSpPr/>
          <p:nvPr/>
        </p:nvSpPr>
        <p:spPr>
          <a:xfrm>
            <a:off x="4647765" y="2549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p:cNvSpPr/>
          <p:nvPr/>
        </p:nvSpPr>
        <p:spPr>
          <a:xfrm>
            <a:off x="3875605" y="3443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p:cNvSpPr/>
          <p:nvPr/>
        </p:nvSpPr>
        <p:spPr>
          <a:xfrm>
            <a:off x="3866200" y="255012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ectangle 49"/>
          <p:cNvSpPr/>
          <p:nvPr/>
        </p:nvSpPr>
        <p:spPr>
          <a:xfrm>
            <a:off x="3866951" y="16694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a:xfrm>
            <a:off x="3090497" y="2551646"/>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Rectangle 51"/>
          <p:cNvSpPr/>
          <p:nvPr/>
        </p:nvSpPr>
        <p:spPr>
          <a:xfrm>
            <a:off x="3091246" y="1671022"/>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3" name="Picture 52"/>
          <p:cNvPicPr>
            <a:picLocks noChangeAspect="1"/>
          </p:cNvPicPr>
          <p:nvPr/>
        </p:nvPicPr>
        <p:blipFill>
          <a:blip r:embed="rId25"/>
          <a:stretch>
            <a:fillRect/>
          </a:stretch>
        </p:blipFill>
        <p:spPr>
          <a:xfrm>
            <a:off x="3124285" y="1715389"/>
            <a:ext cx="560651" cy="693692"/>
          </a:xfrm>
          <a:prstGeom prst="rect">
            <a:avLst/>
          </a:prstGeom>
        </p:spPr>
      </p:pic>
      <p:pic>
        <p:nvPicPr>
          <p:cNvPr id="54" name="Picture 53"/>
          <p:cNvPicPr>
            <a:picLocks noChangeAspect="1"/>
          </p:cNvPicPr>
          <p:nvPr/>
        </p:nvPicPr>
        <p:blipFill>
          <a:blip r:embed="rId26"/>
          <a:stretch>
            <a:fillRect/>
          </a:stretch>
        </p:blipFill>
        <p:spPr>
          <a:xfrm>
            <a:off x="3116250" y="2596776"/>
            <a:ext cx="559208" cy="682364"/>
          </a:xfrm>
          <a:prstGeom prst="rect">
            <a:avLst/>
          </a:prstGeom>
        </p:spPr>
      </p:pic>
      <p:pic>
        <p:nvPicPr>
          <p:cNvPr id="55" name="Picture 54"/>
          <p:cNvPicPr>
            <a:picLocks noChangeAspect="1"/>
          </p:cNvPicPr>
          <p:nvPr/>
        </p:nvPicPr>
        <p:blipFill>
          <a:blip r:embed="rId27"/>
          <a:stretch>
            <a:fillRect/>
          </a:stretch>
        </p:blipFill>
        <p:spPr>
          <a:xfrm>
            <a:off x="3890647" y="1715388"/>
            <a:ext cx="562015" cy="672887"/>
          </a:xfrm>
          <a:prstGeom prst="rect">
            <a:avLst/>
          </a:prstGeom>
        </p:spPr>
      </p:pic>
      <p:pic>
        <p:nvPicPr>
          <p:cNvPr id="56" name="Picture 55" descr="Artifactory logo" title="Artifactory logo"/>
          <p:cNvPicPr>
            <a:picLocks noChangeAspect="1"/>
          </p:cNvPicPr>
          <p:nvPr/>
        </p:nvPicPr>
        <p:blipFill>
          <a:blip r:embed="rId28"/>
          <a:stretch>
            <a:fillRect/>
          </a:stretch>
        </p:blipFill>
        <p:spPr>
          <a:xfrm>
            <a:off x="3870960" y="2600960"/>
            <a:ext cx="609600" cy="629919"/>
          </a:xfrm>
          <a:prstGeom prst="rect">
            <a:avLst/>
          </a:prstGeom>
        </p:spPr>
      </p:pic>
      <p:pic>
        <p:nvPicPr>
          <p:cNvPr id="57" name="Picture 56" descr="Archiva logo" title="Archiva logo"/>
          <p:cNvPicPr>
            <a:picLocks noChangeAspect="1"/>
          </p:cNvPicPr>
          <p:nvPr/>
        </p:nvPicPr>
        <p:blipFill>
          <a:blip r:embed="rId29"/>
          <a:stretch>
            <a:fillRect/>
          </a:stretch>
        </p:blipFill>
        <p:spPr>
          <a:xfrm>
            <a:off x="3870960" y="3524534"/>
            <a:ext cx="624817" cy="488665"/>
          </a:xfrm>
          <a:prstGeom prst="rect">
            <a:avLst/>
          </a:prstGeom>
        </p:spPr>
      </p:pic>
      <p:pic>
        <p:nvPicPr>
          <p:cNvPr id="58" name="Picture 57" descr="junit-logo.png" title="Junit logo"/>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653280" y="2739781"/>
            <a:ext cx="609600" cy="353239"/>
          </a:xfrm>
          <a:prstGeom prst="rect">
            <a:avLst/>
          </a:prstGeom>
        </p:spPr>
      </p:pic>
      <p:pic>
        <p:nvPicPr>
          <p:cNvPr id="59" name="Picture 58" descr="Selenium logo" title="Selenium logo"/>
          <p:cNvPicPr>
            <a:picLocks noChangeAspect="1"/>
          </p:cNvPicPr>
          <p:nvPr/>
        </p:nvPicPr>
        <p:blipFill>
          <a:blip r:embed="rId31"/>
          <a:stretch>
            <a:fillRect/>
          </a:stretch>
        </p:blipFill>
        <p:spPr>
          <a:xfrm>
            <a:off x="4642699" y="3532282"/>
            <a:ext cx="610022" cy="606706"/>
          </a:xfrm>
          <a:prstGeom prst="rect">
            <a:avLst/>
          </a:prstGeom>
        </p:spPr>
      </p:pic>
      <p:sp>
        <p:nvSpPr>
          <p:cNvPr id="60" name="Rectangle 59"/>
          <p:cNvSpPr/>
          <p:nvPr/>
        </p:nvSpPr>
        <p:spPr>
          <a:xfrm>
            <a:off x="7810617" y="4337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ectangle 60"/>
          <p:cNvSpPr/>
          <p:nvPr/>
        </p:nvSpPr>
        <p:spPr>
          <a:xfrm>
            <a:off x="6256137" y="4337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Rectangle 61"/>
          <p:cNvSpPr/>
          <p:nvPr/>
        </p:nvSpPr>
        <p:spPr>
          <a:xfrm>
            <a:off x="6256137" y="3453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ectangle 62"/>
          <p:cNvSpPr/>
          <p:nvPr/>
        </p:nvSpPr>
        <p:spPr>
          <a:xfrm>
            <a:off x="5433177" y="4327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Rectangle 63"/>
          <p:cNvSpPr/>
          <p:nvPr/>
        </p:nvSpPr>
        <p:spPr>
          <a:xfrm>
            <a:off x="5433177" y="3443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Rectangle 64"/>
          <p:cNvSpPr/>
          <p:nvPr/>
        </p:nvSpPr>
        <p:spPr>
          <a:xfrm>
            <a:off x="6256137" y="2559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Rectangle 65"/>
          <p:cNvSpPr/>
          <p:nvPr/>
        </p:nvSpPr>
        <p:spPr>
          <a:xfrm>
            <a:off x="5433177" y="2549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Rectangle 66"/>
          <p:cNvSpPr/>
          <p:nvPr/>
        </p:nvSpPr>
        <p:spPr>
          <a:xfrm>
            <a:off x="5430085"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p:cNvSpPr/>
          <p:nvPr/>
        </p:nvSpPr>
        <p:spPr>
          <a:xfrm>
            <a:off x="4647765" y="4327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0" name="Picture 69" descr="Cucumber logo" title="Cucumber logo"/>
          <p:cNvPicPr>
            <a:picLocks noChangeAspect="1"/>
          </p:cNvPicPr>
          <p:nvPr/>
        </p:nvPicPr>
        <p:blipFill>
          <a:blip r:embed="rId32"/>
          <a:stretch>
            <a:fillRect/>
          </a:stretch>
        </p:blipFill>
        <p:spPr>
          <a:xfrm>
            <a:off x="4682837" y="4435857"/>
            <a:ext cx="551480" cy="551480"/>
          </a:xfrm>
          <a:prstGeom prst="rect">
            <a:avLst/>
          </a:prstGeom>
        </p:spPr>
      </p:pic>
      <p:pic>
        <p:nvPicPr>
          <p:cNvPr id="71" name="Picture 70"/>
          <p:cNvPicPr>
            <a:picLocks noChangeAspect="1"/>
          </p:cNvPicPr>
          <p:nvPr/>
        </p:nvPicPr>
        <p:blipFill>
          <a:blip r:embed="rId33"/>
          <a:stretch>
            <a:fillRect/>
          </a:stretch>
        </p:blipFill>
        <p:spPr>
          <a:xfrm>
            <a:off x="5430520" y="1778000"/>
            <a:ext cx="604520" cy="591820"/>
          </a:xfrm>
          <a:prstGeom prst="rect">
            <a:avLst/>
          </a:prstGeom>
        </p:spPr>
      </p:pic>
      <p:pic>
        <p:nvPicPr>
          <p:cNvPr id="3" name="Picture 2"/>
          <p:cNvPicPr>
            <a:picLocks noChangeAspect="1"/>
          </p:cNvPicPr>
          <p:nvPr/>
        </p:nvPicPr>
        <p:blipFill>
          <a:blip r:embed="rId34"/>
          <a:stretch>
            <a:fillRect/>
          </a:stretch>
        </p:blipFill>
        <p:spPr>
          <a:xfrm>
            <a:off x="5440680" y="2600960"/>
            <a:ext cx="584200" cy="665480"/>
          </a:xfrm>
          <a:prstGeom prst="rect">
            <a:avLst/>
          </a:prstGeom>
        </p:spPr>
      </p:pic>
      <p:pic>
        <p:nvPicPr>
          <p:cNvPr id="5" name="Picture 4"/>
          <p:cNvPicPr>
            <a:picLocks noChangeAspect="1"/>
          </p:cNvPicPr>
          <p:nvPr/>
        </p:nvPicPr>
        <p:blipFill>
          <a:blip r:embed="rId35"/>
          <a:stretch>
            <a:fillRect/>
          </a:stretch>
        </p:blipFill>
        <p:spPr>
          <a:xfrm>
            <a:off x="5438140" y="3525520"/>
            <a:ext cx="586740" cy="640080"/>
          </a:xfrm>
          <a:prstGeom prst="rect">
            <a:avLst/>
          </a:prstGeom>
        </p:spPr>
      </p:pic>
      <p:pic>
        <p:nvPicPr>
          <p:cNvPr id="6" name="Picture 5"/>
          <p:cNvPicPr>
            <a:picLocks noChangeAspect="1"/>
          </p:cNvPicPr>
          <p:nvPr/>
        </p:nvPicPr>
        <p:blipFill>
          <a:blip r:embed="rId36"/>
          <a:stretch>
            <a:fillRect/>
          </a:stretch>
        </p:blipFill>
        <p:spPr>
          <a:xfrm>
            <a:off x="5430520" y="4399280"/>
            <a:ext cx="594360" cy="660400"/>
          </a:xfrm>
          <a:prstGeom prst="rect">
            <a:avLst/>
          </a:prstGeom>
        </p:spPr>
      </p:pic>
      <p:pic>
        <p:nvPicPr>
          <p:cNvPr id="7" name="Picture 6"/>
          <p:cNvPicPr>
            <a:picLocks noChangeAspect="1"/>
          </p:cNvPicPr>
          <p:nvPr/>
        </p:nvPicPr>
        <p:blipFill>
          <a:blip r:embed="rId37"/>
          <a:stretch>
            <a:fillRect/>
          </a:stretch>
        </p:blipFill>
        <p:spPr>
          <a:xfrm>
            <a:off x="6271633" y="2641600"/>
            <a:ext cx="586368" cy="629920"/>
          </a:xfrm>
          <a:prstGeom prst="rect">
            <a:avLst/>
          </a:prstGeom>
        </p:spPr>
      </p:pic>
      <p:pic>
        <p:nvPicPr>
          <p:cNvPr id="69" name="Picture 68"/>
          <p:cNvPicPr>
            <a:picLocks noChangeAspect="1"/>
          </p:cNvPicPr>
          <p:nvPr/>
        </p:nvPicPr>
        <p:blipFill>
          <a:blip r:embed="rId38"/>
          <a:stretch>
            <a:fillRect/>
          </a:stretch>
        </p:blipFill>
        <p:spPr>
          <a:xfrm>
            <a:off x="6309924" y="3515360"/>
            <a:ext cx="535376" cy="688340"/>
          </a:xfrm>
          <a:prstGeom prst="rect">
            <a:avLst/>
          </a:prstGeom>
        </p:spPr>
      </p:pic>
      <p:pic>
        <p:nvPicPr>
          <p:cNvPr id="72" name="Picture 71"/>
          <p:cNvPicPr>
            <a:picLocks noChangeAspect="1"/>
          </p:cNvPicPr>
          <p:nvPr/>
        </p:nvPicPr>
        <p:blipFill>
          <a:blip r:embed="rId39"/>
          <a:stretch>
            <a:fillRect/>
          </a:stretch>
        </p:blipFill>
        <p:spPr>
          <a:xfrm>
            <a:off x="6253480" y="1727200"/>
            <a:ext cx="604520" cy="680720"/>
          </a:xfrm>
          <a:prstGeom prst="rect">
            <a:avLst/>
          </a:prstGeom>
        </p:spPr>
      </p:pic>
      <p:pic>
        <p:nvPicPr>
          <p:cNvPr id="73" name="Picture 72"/>
          <p:cNvPicPr>
            <a:picLocks noChangeAspect="1"/>
          </p:cNvPicPr>
          <p:nvPr/>
        </p:nvPicPr>
        <p:blipFill>
          <a:blip r:embed="rId40"/>
          <a:stretch>
            <a:fillRect/>
          </a:stretch>
        </p:blipFill>
        <p:spPr>
          <a:xfrm>
            <a:off x="6259507" y="4399280"/>
            <a:ext cx="598493" cy="629920"/>
          </a:xfrm>
          <a:prstGeom prst="rect">
            <a:avLst/>
          </a:prstGeom>
        </p:spPr>
      </p:pic>
      <p:sp>
        <p:nvSpPr>
          <p:cNvPr id="74" name="Rectangle 73"/>
          <p:cNvSpPr/>
          <p:nvPr/>
        </p:nvSpPr>
        <p:spPr>
          <a:xfrm>
            <a:off x="7048617" y="52010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ectangle 74"/>
          <p:cNvSpPr/>
          <p:nvPr/>
        </p:nvSpPr>
        <p:spPr>
          <a:xfrm>
            <a:off x="7038457" y="43475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Rectangle 75"/>
          <p:cNvSpPr/>
          <p:nvPr/>
        </p:nvSpPr>
        <p:spPr>
          <a:xfrm>
            <a:off x="7038457" y="3453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Rectangle 76"/>
          <p:cNvSpPr/>
          <p:nvPr/>
        </p:nvSpPr>
        <p:spPr>
          <a:xfrm>
            <a:off x="7038457" y="2559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Rectangle 77"/>
          <p:cNvSpPr/>
          <p:nvPr/>
        </p:nvSpPr>
        <p:spPr>
          <a:xfrm>
            <a:off x="7038457" y="1675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9" name="Picture 78"/>
          <p:cNvPicPr>
            <a:picLocks noChangeAspect="1"/>
          </p:cNvPicPr>
          <p:nvPr/>
        </p:nvPicPr>
        <p:blipFill>
          <a:blip r:embed="rId39"/>
          <a:stretch>
            <a:fillRect/>
          </a:stretch>
        </p:blipFill>
        <p:spPr>
          <a:xfrm>
            <a:off x="7045960" y="2600960"/>
            <a:ext cx="604520" cy="680720"/>
          </a:xfrm>
          <a:prstGeom prst="rect">
            <a:avLst/>
          </a:prstGeom>
        </p:spPr>
      </p:pic>
      <p:pic>
        <p:nvPicPr>
          <p:cNvPr id="80" name="Picture 79"/>
          <p:cNvPicPr>
            <a:picLocks noChangeAspect="1"/>
          </p:cNvPicPr>
          <p:nvPr/>
        </p:nvPicPr>
        <p:blipFill>
          <a:blip r:embed="rId41"/>
          <a:stretch>
            <a:fillRect/>
          </a:stretch>
        </p:blipFill>
        <p:spPr>
          <a:xfrm>
            <a:off x="7038730" y="1747520"/>
            <a:ext cx="621910" cy="718820"/>
          </a:xfrm>
          <a:prstGeom prst="rect">
            <a:avLst/>
          </a:prstGeom>
        </p:spPr>
      </p:pic>
      <p:pic>
        <p:nvPicPr>
          <p:cNvPr id="81" name="Picture 80"/>
          <p:cNvPicPr>
            <a:picLocks noChangeAspect="1"/>
          </p:cNvPicPr>
          <p:nvPr/>
        </p:nvPicPr>
        <p:blipFill>
          <a:blip r:embed="rId42"/>
          <a:stretch>
            <a:fillRect/>
          </a:stretch>
        </p:blipFill>
        <p:spPr>
          <a:xfrm>
            <a:off x="7056120" y="3535680"/>
            <a:ext cx="574040" cy="609600"/>
          </a:xfrm>
          <a:prstGeom prst="rect">
            <a:avLst/>
          </a:prstGeom>
        </p:spPr>
      </p:pic>
      <p:pic>
        <p:nvPicPr>
          <p:cNvPr id="82" name="Picture 81"/>
          <p:cNvPicPr>
            <a:picLocks noChangeAspect="1"/>
          </p:cNvPicPr>
          <p:nvPr/>
        </p:nvPicPr>
        <p:blipFill>
          <a:blip r:embed="rId43"/>
          <a:stretch>
            <a:fillRect/>
          </a:stretch>
        </p:blipFill>
        <p:spPr>
          <a:xfrm>
            <a:off x="7066280" y="4409440"/>
            <a:ext cx="574040" cy="655320"/>
          </a:xfrm>
          <a:prstGeom prst="rect">
            <a:avLst/>
          </a:prstGeom>
        </p:spPr>
      </p:pic>
      <p:sp>
        <p:nvSpPr>
          <p:cNvPr id="83" name="Rectangle 82"/>
          <p:cNvSpPr/>
          <p:nvPr/>
        </p:nvSpPr>
        <p:spPr>
          <a:xfrm>
            <a:off x="7813040" y="34636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p:cNvSpPr/>
          <p:nvPr/>
        </p:nvSpPr>
        <p:spPr>
          <a:xfrm>
            <a:off x="8501497" y="34738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ectangle 84"/>
          <p:cNvSpPr/>
          <p:nvPr/>
        </p:nvSpPr>
        <p:spPr>
          <a:xfrm>
            <a:off x="8501497" y="25695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Rectangle 85"/>
          <p:cNvSpPr/>
          <p:nvPr/>
        </p:nvSpPr>
        <p:spPr>
          <a:xfrm>
            <a:off x="8501497"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Rectangle 86"/>
          <p:cNvSpPr/>
          <p:nvPr/>
        </p:nvSpPr>
        <p:spPr>
          <a:xfrm>
            <a:off x="7813040" y="25695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 name="Rectangle 87"/>
          <p:cNvSpPr/>
          <p:nvPr/>
        </p:nvSpPr>
        <p:spPr>
          <a:xfrm>
            <a:off x="7813040"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9" name="Picture 88"/>
          <p:cNvPicPr>
            <a:picLocks noChangeAspect="1"/>
          </p:cNvPicPr>
          <p:nvPr/>
        </p:nvPicPr>
        <p:blipFill>
          <a:blip r:embed="rId44"/>
          <a:stretch>
            <a:fillRect/>
          </a:stretch>
        </p:blipFill>
        <p:spPr>
          <a:xfrm>
            <a:off x="7061200" y="5278120"/>
            <a:ext cx="579120" cy="635000"/>
          </a:xfrm>
          <a:prstGeom prst="rect">
            <a:avLst/>
          </a:prstGeom>
        </p:spPr>
      </p:pic>
      <p:pic>
        <p:nvPicPr>
          <p:cNvPr id="90" name="Picture 89"/>
          <p:cNvPicPr>
            <a:picLocks noChangeAspect="1"/>
          </p:cNvPicPr>
          <p:nvPr/>
        </p:nvPicPr>
        <p:blipFill>
          <a:blip r:embed="rId45"/>
          <a:stretch>
            <a:fillRect/>
          </a:stretch>
        </p:blipFill>
        <p:spPr>
          <a:xfrm>
            <a:off x="7828280" y="1717040"/>
            <a:ext cx="574040" cy="706120"/>
          </a:xfrm>
          <a:prstGeom prst="rect">
            <a:avLst/>
          </a:prstGeom>
        </p:spPr>
      </p:pic>
      <p:sp>
        <p:nvSpPr>
          <p:cNvPr id="91" name="Rectangle 90"/>
          <p:cNvSpPr/>
          <p:nvPr/>
        </p:nvSpPr>
        <p:spPr>
          <a:xfrm>
            <a:off x="6256137" y="5221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2" name="Picture 91"/>
          <p:cNvPicPr>
            <a:picLocks noChangeAspect="1"/>
          </p:cNvPicPr>
          <p:nvPr/>
        </p:nvPicPr>
        <p:blipFill>
          <a:blip r:embed="rId46"/>
          <a:stretch>
            <a:fillRect/>
          </a:stretch>
        </p:blipFill>
        <p:spPr>
          <a:xfrm>
            <a:off x="6289040" y="5293360"/>
            <a:ext cx="533400" cy="609600"/>
          </a:xfrm>
          <a:prstGeom prst="rect">
            <a:avLst/>
          </a:prstGeom>
        </p:spPr>
      </p:pic>
      <p:pic>
        <p:nvPicPr>
          <p:cNvPr id="94" name="Picture 93"/>
          <p:cNvPicPr>
            <a:picLocks noChangeAspect="1"/>
          </p:cNvPicPr>
          <p:nvPr/>
        </p:nvPicPr>
        <p:blipFill>
          <a:blip r:embed="rId47"/>
          <a:stretch>
            <a:fillRect/>
          </a:stretch>
        </p:blipFill>
        <p:spPr>
          <a:xfrm>
            <a:off x="7823200" y="4409440"/>
            <a:ext cx="589280" cy="640080"/>
          </a:xfrm>
          <a:prstGeom prst="rect">
            <a:avLst/>
          </a:prstGeom>
        </p:spPr>
      </p:pic>
      <p:sp>
        <p:nvSpPr>
          <p:cNvPr id="95" name="Rectangle 94"/>
          <p:cNvSpPr/>
          <p:nvPr/>
        </p:nvSpPr>
        <p:spPr>
          <a:xfrm>
            <a:off x="7810617" y="52010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6" name="Picture 95"/>
          <p:cNvPicPr>
            <a:picLocks noChangeAspect="1"/>
          </p:cNvPicPr>
          <p:nvPr/>
        </p:nvPicPr>
        <p:blipFill>
          <a:blip r:embed="rId48"/>
          <a:stretch>
            <a:fillRect/>
          </a:stretch>
        </p:blipFill>
        <p:spPr>
          <a:xfrm>
            <a:off x="7818120" y="2621280"/>
            <a:ext cx="604520" cy="680720"/>
          </a:xfrm>
          <a:prstGeom prst="rect">
            <a:avLst/>
          </a:prstGeom>
        </p:spPr>
      </p:pic>
      <p:pic>
        <p:nvPicPr>
          <p:cNvPr id="97" name="Picture 96"/>
          <p:cNvPicPr>
            <a:picLocks noChangeAspect="1"/>
          </p:cNvPicPr>
          <p:nvPr/>
        </p:nvPicPr>
        <p:blipFill>
          <a:blip r:embed="rId49"/>
          <a:stretch>
            <a:fillRect/>
          </a:stretch>
        </p:blipFill>
        <p:spPr>
          <a:xfrm>
            <a:off x="7828856" y="5273040"/>
            <a:ext cx="563304" cy="629920"/>
          </a:xfrm>
          <a:prstGeom prst="rect">
            <a:avLst/>
          </a:prstGeom>
        </p:spPr>
      </p:pic>
      <p:sp>
        <p:nvSpPr>
          <p:cNvPr id="98" name="Rectangle 97"/>
          <p:cNvSpPr/>
          <p:nvPr/>
        </p:nvSpPr>
        <p:spPr>
          <a:xfrm>
            <a:off x="8501497" y="4327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Rectangle 98"/>
          <p:cNvSpPr/>
          <p:nvPr/>
        </p:nvSpPr>
        <p:spPr>
          <a:xfrm>
            <a:off x="8501497" y="52010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0" name="Picture 99"/>
          <p:cNvPicPr>
            <a:picLocks noChangeAspect="1"/>
          </p:cNvPicPr>
          <p:nvPr/>
        </p:nvPicPr>
        <p:blipFill>
          <a:blip r:embed="rId50"/>
          <a:stretch>
            <a:fillRect/>
          </a:stretch>
        </p:blipFill>
        <p:spPr>
          <a:xfrm>
            <a:off x="8513229" y="1717040"/>
            <a:ext cx="590131" cy="670560"/>
          </a:xfrm>
          <a:prstGeom prst="rect">
            <a:avLst/>
          </a:prstGeom>
        </p:spPr>
      </p:pic>
      <p:pic>
        <p:nvPicPr>
          <p:cNvPr id="101" name="Picture 100"/>
          <p:cNvPicPr>
            <a:picLocks noChangeAspect="1"/>
          </p:cNvPicPr>
          <p:nvPr/>
        </p:nvPicPr>
        <p:blipFill>
          <a:blip r:embed="rId51"/>
          <a:stretch>
            <a:fillRect/>
          </a:stretch>
        </p:blipFill>
        <p:spPr>
          <a:xfrm>
            <a:off x="8539480" y="2631440"/>
            <a:ext cx="533400" cy="685800"/>
          </a:xfrm>
          <a:prstGeom prst="rect">
            <a:avLst/>
          </a:prstGeom>
        </p:spPr>
      </p:pic>
      <p:pic>
        <p:nvPicPr>
          <p:cNvPr id="102" name="Picture 101"/>
          <p:cNvPicPr>
            <a:picLocks noChangeAspect="1"/>
          </p:cNvPicPr>
          <p:nvPr/>
        </p:nvPicPr>
        <p:blipFill>
          <a:blip r:embed="rId52"/>
          <a:stretch>
            <a:fillRect/>
          </a:stretch>
        </p:blipFill>
        <p:spPr>
          <a:xfrm>
            <a:off x="8518634" y="3566160"/>
            <a:ext cx="564405" cy="589280"/>
          </a:xfrm>
          <a:prstGeom prst="rect">
            <a:avLst/>
          </a:prstGeom>
        </p:spPr>
      </p:pic>
      <p:pic>
        <p:nvPicPr>
          <p:cNvPr id="103" name="Picture 102"/>
          <p:cNvPicPr>
            <a:picLocks noChangeAspect="1"/>
          </p:cNvPicPr>
          <p:nvPr/>
        </p:nvPicPr>
        <p:blipFill>
          <a:blip r:embed="rId53"/>
          <a:stretch>
            <a:fillRect/>
          </a:stretch>
        </p:blipFill>
        <p:spPr>
          <a:xfrm>
            <a:off x="8539480" y="4368800"/>
            <a:ext cx="543560" cy="660400"/>
          </a:xfrm>
          <a:prstGeom prst="rect">
            <a:avLst/>
          </a:prstGeom>
        </p:spPr>
      </p:pic>
      <p:pic>
        <p:nvPicPr>
          <p:cNvPr id="104" name="Picture 103"/>
          <p:cNvPicPr>
            <a:picLocks noChangeAspect="1"/>
          </p:cNvPicPr>
          <p:nvPr/>
        </p:nvPicPr>
        <p:blipFill>
          <a:blip r:embed="rId54"/>
          <a:stretch>
            <a:fillRect/>
          </a:stretch>
        </p:blipFill>
        <p:spPr>
          <a:xfrm>
            <a:off x="8514081" y="5283200"/>
            <a:ext cx="619759" cy="619760"/>
          </a:xfrm>
          <a:prstGeom prst="rect">
            <a:avLst/>
          </a:prstGeom>
        </p:spPr>
      </p:pic>
      <p:pic>
        <p:nvPicPr>
          <p:cNvPr id="105" name="Picture 104"/>
          <p:cNvPicPr>
            <a:picLocks noChangeAspect="1"/>
          </p:cNvPicPr>
          <p:nvPr/>
        </p:nvPicPr>
        <p:blipFill>
          <a:blip r:embed="rId55"/>
          <a:stretch>
            <a:fillRect/>
          </a:stretch>
        </p:blipFill>
        <p:spPr>
          <a:xfrm>
            <a:off x="7848600" y="3495040"/>
            <a:ext cx="553720" cy="701040"/>
          </a:xfrm>
          <a:prstGeom prst="rect">
            <a:avLst/>
          </a:prstGeom>
        </p:spPr>
      </p:pic>
      <p:sp>
        <p:nvSpPr>
          <p:cNvPr id="108" name="Slide Number Placeholder 3"/>
          <p:cNvSpPr>
            <a:spLocks noGrp="1"/>
          </p:cNvSpPr>
          <p:nvPr>
            <p:ph type="sldNum" sz="quarter" idx="10"/>
          </p:nvPr>
        </p:nvSpPr>
        <p:spPr>
          <a:xfrm>
            <a:off x="7482443" y="6324600"/>
            <a:ext cx="1509157" cy="317500"/>
          </a:xfrm>
        </p:spPr>
        <p:txBody>
          <a:bodyPr/>
          <a:lstStyle/>
          <a:p>
            <a:fld id="{2D118A52-EDC5-42B9-AEFF-70EBA4319419}" type="slidenum">
              <a:rPr lang="en-US" smtClean="0"/>
              <a:pPr/>
              <a:t>31</a:t>
            </a:fld>
            <a:endParaRPr lang="en-US" dirty="0"/>
          </a:p>
        </p:txBody>
      </p:sp>
      <p:sp>
        <p:nvSpPr>
          <p:cNvPr id="109" name="Title 1"/>
          <p:cNvSpPr txBox="1">
            <a:spLocks/>
          </p:cNvSpPr>
          <p:nvPr/>
        </p:nvSpPr>
        <p:spPr bwMode="auto">
          <a:xfrm>
            <a:off x="457200" y="0"/>
            <a:ext cx="82296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Sample DevOps Tools</a:t>
            </a:r>
            <a:endParaRPr lang="en-US" kern="0" dirty="0"/>
          </a:p>
        </p:txBody>
      </p:sp>
    </p:spTree>
    <p:extLst>
      <p:ext uri="{BB962C8B-B14F-4D97-AF65-F5344CB8AC3E}">
        <p14:creationId xmlns:p14="http://schemas.microsoft.com/office/powerpoint/2010/main" val="290495632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Exploring The Third Way</a:t>
            </a:r>
            <a:endParaRPr lang="en-US" dirty="0"/>
          </a:p>
        </p:txBody>
      </p:sp>
      <p:graphicFrame>
        <p:nvGraphicFramePr>
          <p:cNvPr id="22" name="Diagram 21"/>
          <p:cNvGraphicFramePr/>
          <p:nvPr>
            <p:extLst>
              <p:ext uri="{D42A27DB-BD31-4B8C-83A1-F6EECF244321}">
                <p14:modId xmlns:p14="http://schemas.microsoft.com/office/powerpoint/2010/main" val="1992394362"/>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 name="Group 3" descr="A graphic that starts with &quot;idea, innovation, feature, fix&quot; on the left.  Then design, code, build, test, release, deploy, operate as a row of boxes.  Then an arrow, labeled feedback/continuous improvement, that points back from operate to design.  Above this is a line labeled &quot;DevOps&quot; that stretches from design to operate. Below this is a line labeled &quot;continuous delivery&quot; that stretches from design to deploy.  Below this line is another line labeled &quot;continuous integration&quot; that stretches from design to release.  Below this is a fourth line labeled &quot;agile development&quot; that stretches from design to build." title="CI/CD to DevOps graphic"/>
          <p:cNvGrpSpPr/>
          <p:nvPr/>
        </p:nvGrpSpPr>
        <p:grpSpPr>
          <a:xfrm>
            <a:off x="151970" y="909411"/>
            <a:ext cx="8820824" cy="5148986"/>
            <a:chOff x="151970" y="909411"/>
            <a:chExt cx="8820824" cy="514898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82672"/>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46659"/>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2001121"/>
              <a:ext cx="571929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60127" y="1345377"/>
              <a:ext cx="8212667" cy="0"/>
            </a:xfrm>
            <a:prstGeom prst="straightConnector1">
              <a:avLst/>
            </a:prstGeom>
            <a:ln w="44450">
              <a:solidFill>
                <a:srgbClr val="FF8000"/>
              </a:solidFill>
              <a:headEnd type="arrow"/>
              <a:tailEnd type="arrow"/>
            </a:ln>
            <a:effectLst>
              <a:outerShdw blurRad="50800" dist="38100" dir="5400000" algn="t" rotWithShape="0">
                <a:srgbClr val="FF8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32427"/>
              <a:ext cx="1969672" cy="369332"/>
            </a:xfrm>
            <a:prstGeom prst="rect">
              <a:avLst/>
            </a:prstGeom>
            <a:noFill/>
          </p:spPr>
          <p:txBody>
            <a:bodyPr wrap="none" rtlCol="0">
              <a:spAutoFit/>
            </a:bodyPr>
            <a:lstStyle/>
            <a:p>
              <a:r>
                <a:rPr lang="en-US" dirty="0" smtClean="0"/>
                <a:t>Agile Development</a:t>
              </a:r>
              <a:endParaRPr lang="en-US" dirty="0"/>
            </a:p>
          </p:txBody>
        </p:sp>
        <p:sp>
          <p:nvSpPr>
            <p:cNvPr id="34" name="TextBox 33"/>
            <p:cNvSpPr txBox="1"/>
            <p:nvPr/>
          </p:nvSpPr>
          <p:spPr>
            <a:xfrm>
              <a:off x="1103991" y="2279958"/>
              <a:ext cx="2350298" cy="369332"/>
            </a:xfrm>
            <a:prstGeom prst="rect">
              <a:avLst/>
            </a:prstGeom>
            <a:noFill/>
          </p:spPr>
          <p:txBody>
            <a:bodyPr wrap="none" rtlCol="0">
              <a:spAutoFit/>
            </a:bodyPr>
            <a:lstStyle/>
            <a:p>
              <a:r>
                <a:rPr lang="en-US" dirty="0" smtClean="0"/>
                <a:t>Continuous Integration</a:t>
              </a:r>
              <a:endParaRPr lang="en-US" dirty="0"/>
            </a:p>
          </p:txBody>
        </p:sp>
        <p:sp>
          <p:nvSpPr>
            <p:cNvPr id="35" name="TextBox 34"/>
            <p:cNvSpPr txBox="1"/>
            <p:nvPr/>
          </p:nvSpPr>
          <p:spPr>
            <a:xfrm>
              <a:off x="1103991" y="1508765"/>
              <a:ext cx="2074268" cy="369332"/>
            </a:xfrm>
            <a:prstGeom prst="rect">
              <a:avLst/>
            </a:prstGeom>
            <a:noFill/>
          </p:spPr>
          <p:txBody>
            <a:bodyPr wrap="none" rtlCol="0">
              <a:spAutoFit/>
            </a:bodyPr>
            <a:lstStyle/>
            <a:p>
              <a:r>
                <a:rPr lang="en-US" dirty="0" smtClean="0"/>
                <a:t>Continuous Delivery</a:t>
              </a:r>
              <a:endParaRPr lang="en-US" dirty="0"/>
            </a:p>
          </p:txBody>
        </p:sp>
        <p:sp>
          <p:nvSpPr>
            <p:cNvPr id="36" name="TextBox 35"/>
            <p:cNvSpPr txBox="1"/>
            <p:nvPr/>
          </p:nvSpPr>
          <p:spPr>
            <a:xfrm>
              <a:off x="1256391" y="909411"/>
              <a:ext cx="915635" cy="369332"/>
            </a:xfrm>
            <a:prstGeom prst="rect">
              <a:avLst/>
            </a:prstGeom>
            <a:noFill/>
          </p:spPr>
          <p:txBody>
            <a:bodyPr wrap="none" rtlCol="0">
              <a:spAutoFit/>
            </a:bodyPr>
            <a:lstStyle/>
            <a:p>
              <a:r>
                <a:rPr lang="en-US" dirty="0" smtClean="0"/>
                <a:t>DevOps</a:t>
              </a:r>
              <a:endParaRPr lang="en-US"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151970"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sp>
          <p:nvSpPr>
            <p:cNvPr id="3" name="Smiley Face 2"/>
            <p:cNvSpPr/>
            <p:nvPr/>
          </p:nvSpPr>
          <p:spPr>
            <a:xfrm>
              <a:off x="6566636" y="2473311"/>
              <a:ext cx="1954953" cy="1002692"/>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Collaborate</a:t>
              </a:r>
              <a:endParaRPr lang="en-US" dirty="0"/>
            </a:p>
          </p:txBody>
        </p:sp>
      </p:grpSp>
      <p:sp>
        <p:nvSpPr>
          <p:cNvPr id="5" name="Slide Number Placeholder 4"/>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32</a:t>
            </a:fld>
            <a:endParaRPr lang="en-US" dirty="0">
              <a:solidFill>
                <a:srgbClr val="FFFFFF"/>
              </a:solidFill>
            </a:endParaRPr>
          </a:p>
        </p:txBody>
      </p:sp>
      <p:sp>
        <p:nvSpPr>
          <p:cNvPr id="6" name="TextBox 5"/>
          <p:cNvSpPr txBox="1"/>
          <p:nvPr/>
        </p:nvSpPr>
        <p:spPr>
          <a:xfrm>
            <a:off x="3780988" y="3160237"/>
            <a:ext cx="698178" cy="369332"/>
          </a:xfrm>
          <a:prstGeom prst="rect">
            <a:avLst/>
          </a:prstGeom>
          <a:noFill/>
        </p:spPr>
        <p:txBody>
          <a:bodyPr wrap="none" rtlCol="0">
            <a:spAutoFit/>
          </a:bodyPr>
          <a:lstStyle/>
          <a:p>
            <a:r>
              <a:rPr lang="en-US" dirty="0" smtClean="0"/>
              <a:t>2001 </a:t>
            </a:r>
            <a:endParaRPr lang="en-US" dirty="0"/>
          </a:p>
        </p:txBody>
      </p:sp>
      <p:sp>
        <p:nvSpPr>
          <p:cNvPr id="42" name="TextBox 41"/>
          <p:cNvSpPr txBox="1"/>
          <p:nvPr/>
        </p:nvSpPr>
        <p:spPr>
          <a:xfrm>
            <a:off x="5261063" y="2547831"/>
            <a:ext cx="698178" cy="369332"/>
          </a:xfrm>
          <a:prstGeom prst="rect">
            <a:avLst/>
          </a:prstGeom>
          <a:noFill/>
        </p:spPr>
        <p:txBody>
          <a:bodyPr wrap="none" rtlCol="0">
            <a:spAutoFit/>
          </a:bodyPr>
          <a:lstStyle/>
          <a:p>
            <a:r>
              <a:rPr lang="en-US" dirty="0" smtClean="0"/>
              <a:t>2001 </a:t>
            </a:r>
            <a:endParaRPr lang="en-US" dirty="0"/>
          </a:p>
        </p:txBody>
      </p:sp>
      <p:sp>
        <p:nvSpPr>
          <p:cNvPr id="43" name="TextBox 42"/>
          <p:cNvSpPr txBox="1"/>
          <p:nvPr/>
        </p:nvSpPr>
        <p:spPr>
          <a:xfrm>
            <a:off x="6539101" y="1791122"/>
            <a:ext cx="698178" cy="369332"/>
          </a:xfrm>
          <a:prstGeom prst="rect">
            <a:avLst/>
          </a:prstGeom>
          <a:noFill/>
        </p:spPr>
        <p:txBody>
          <a:bodyPr wrap="none" rtlCol="0">
            <a:spAutoFit/>
          </a:bodyPr>
          <a:lstStyle/>
          <a:p>
            <a:r>
              <a:rPr lang="en-US" dirty="0" smtClean="0"/>
              <a:t>2010 </a:t>
            </a:r>
            <a:endParaRPr lang="en-US" dirty="0"/>
          </a:p>
        </p:txBody>
      </p:sp>
      <p:sp>
        <p:nvSpPr>
          <p:cNvPr id="44" name="TextBox 43"/>
          <p:cNvSpPr txBox="1"/>
          <p:nvPr/>
        </p:nvSpPr>
        <p:spPr>
          <a:xfrm>
            <a:off x="8322231" y="1496182"/>
            <a:ext cx="698178" cy="369332"/>
          </a:xfrm>
          <a:prstGeom prst="rect">
            <a:avLst/>
          </a:prstGeom>
          <a:noFill/>
        </p:spPr>
        <p:txBody>
          <a:bodyPr wrap="none" rtlCol="0">
            <a:spAutoFit/>
          </a:bodyPr>
          <a:lstStyle/>
          <a:p>
            <a:r>
              <a:rPr lang="en-US" dirty="0" smtClean="0"/>
              <a:t>2012 </a:t>
            </a:r>
            <a:endParaRPr lang="en-US" dirty="0"/>
          </a:p>
        </p:txBody>
      </p:sp>
    </p:spTree>
    <p:extLst>
      <p:ext uri="{BB962C8B-B14F-4D97-AF65-F5344CB8AC3E}">
        <p14:creationId xmlns:p14="http://schemas.microsoft.com/office/powerpoint/2010/main" val="397756094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Slow Down First, Then </a:t>
            </a:r>
            <a:r>
              <a:rPr lang="en-US" dirty="0"/>
              <a:t>S</a:t>
            </a:r>
            <a:r>
              <a:rPr lang="en-US" dirty="0" smtClean="0"/>
              <a:t>peed Up</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33</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27296" y="1311402"/>
            <a:ext cx="9093708" cy="3793998"/>
          </a:xfrm>
          <a:prstGeom prst="rect">
            <a:avLst/>
          </a:prstGeom>
        </p:spPr>
      </p:pic>
    </p:spTree>
    <p:extLst>
      <p:ext uri="{BB962C8B-B14F-4D97-AF65-F5344CB8AC3E}">
        <p14:creationId xmlns:p14="http://schemas.microsoft.com/office/powerpoint/2010/main" val="206234625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Synergy</a:t>
            </a:r>
            <a:endParaRPr lang="en-US" dirty="0"/>
          </a:p>
        </p:txBody>
      </p:sp>
      <p:sp>
        <p:nvSpPr>
          <p:cNvPr id="3" name="Content Placeholder 2"/>
          <p:cNvSpPr>
            <a:spLocks noGrp="1"/>
          </p:cNvSpPr>
          <p:nvPr>
            <p:ph idx="1"/>
          </p:nvPr>
        </p:nvSpPr>
        <p:spPr>
          <a:xfrm>
            <a:off x="381000" y="1295400"/>
            <a:ext cx="6477000" cy="4525963"/>
          </a:xfrm>
        </p:spPr>
        <p:txBody>
          <a:bodyPr>
            <a:normAutofit fontScale="92500" lnSpcReduction="20000"/>
          </a:bodyPr>
          <a:lstStyle/>
          <a:p>
            <a:pPr marL="0" indent="0">
              <a:buNone/>
            </a:pPr>
            <a:r>
              <a:rPr lang="en-US" sz="3200" dirty="0"/>
              <a:t>Consistent process and effective feedback result in agility</a:t>
            </a:r>
          </a:p>
          <a:p>
            <a:pPr marL="0" indent="0">
              <a:buNone/>
            </a:pPr>
            <a:endParaRPr lang="en-US" sz="3200" dirty="0"/>
          </a:p>
          <a:p>
            <a:pPr marL="0" indent="0">
              <a:buNone/>
            </a:pPr>
            <a:r>
              <a:rPr lang="en-US" sz="3200" dirty="0"/>
              <a:t>Now use that agility to </a:t>
            </a:r>
            <a:endParaRPr lang="en-US" sz="3200" dirty="0" smtClean="0"/>
          </a:p>
          <a:p>
            <a:pPr marL="0" indent="0">
              <a:buNone/>
            </a:pPr>
            <a:r>
              <a:rPr lang="en-US" sz="3200" dirty="0" smtClean="0"/>
              <a:t>experiment</a:t>
            </a:r>
            <a:endParaRPr lang="en-US" sz="3200" dirty="0"/>
          </a:p>
          <a:p>
            <a:pPr marL="0" indent="0">
              <a:buNone/>
            </a:pPr>
            <a:endParaRPr lang="en-US" sz="3200" dirty="0"/>
          </a:p>
          <a:p>
            <a:pPr marL="0" indent="0">
              <a:buNone/>
            </a:pPr>
            <a:r>
              <a:rPr lang="en-US" sz="3200" dirty="0"/>
              <a:t>You only learn from </a:t>
            </a:r>
            <a:r>
              <a:rPr lang="en-US" sz="3200" dirty="0" smtClean="0"/>
              <a:t>failure</a:t>
            </a:r>
          </a:p>
          <a:p>
            <a:pPr marL="457200" lvl="1" indent="0">
              <a:buNone/>
            </a:pPr>
            <a:r>
              <a:rPr lang="en-US" sz="3200" dirty="0" smtClean="0"/>
              <a:t>If it is hard, do it more often, repeat</a:t>
            </a:r>
            <a:endParaRPr lang="en-US" sz="3200" dirty="0"/>
          </a:p>
          <a:p>
            <a:pPr marL="457200" lvl="1" indent="0">
              <a:buNone/>
            </a:pPr>
            <a:r>
              <a:rPr lang="en-US" sz="3200" dirty="0" smtClean="0"/>
              <a:t>So </a:t>
            </a:r>
            <a:r>
              <a:rPr lang="en-US" sz="3200" dirty="0"/>
              <a:t>fail often, but recover quickly</a:t>
            </a:r>
          </a:p>
          <a:p>
            <a:endParaRPr lang="en-US" dirty="0"/>
          </a:p>
        </p:txBody>
      </p:sp>
      <p:pic>
        <p:nvPicPr>
          <p:cNvPr id="4" name="Picture 2" descr="C:\Users\Richard.GUHHOME\Pictures\DevOps\chaos monke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965468"/>
            <a:ext cx="2811702" cy="253317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34</a:t>
            </a:fld>
            <a:endParaRPr lang="en-US" dirty="0">
              <a:solidFill>
                <a:srgbClr val="FFFFFF"/>
              </a:solidFill>
            </a:endParaRPr>
          </a:p>
        </p:txBody>
      </p:sp>
    </p:spTree>
    <p:extLst>
      <p:ext uri="{BB962C8B-B14F-4D97-AF65-F5344CB8AC3E}">
        <p14:creationId xmlns:p14="http://schemas.microsoft.com/office/powerpoint/2010/main" val="426201675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 CALMS Model</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35</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353945" y="793665"/>
            <a:ext cx="3903274" cy="5169655"/>
          </a:xfrm>
          <a:prstGeom prst="rect">
            <a:avLst/>
          </a:prstGeom>
        </p:spPr>
      </p:pic>
      <p:pic>
        <p:nvPicPr>
          <p:cNvPr id="6" name="Picture 5"/>
          <p:cNvPicPr>
            <a:picLocks noChangeAspect="1"/>
          </p:cNvPicPr>
          <p:nvPr/>
        </p:nvPicPr>
        <p:blipFill>
          <a:blip r:embed="rId4"/>
          <a:stretch>
            <a:fillRect/>
          </a:stretch>
        </p:blipFill>
        <p:spPr>
          <a:xfrm>
            <a:off x="5718943" y="1922891"/>
            <a:ext cx="2641600" cy="3086100"/>
          </a:xfrm>
          <a:prstGeom prst="rect">
            <a:avLst/>
          </a:prstGeom>
        </p:spPr>
      </p:pic>
    </p:spTree>
    <p:extLst>
      <p:ext uri="{BB962C8B-B14F-4D97-AF65-F5344CB8AC3E}">
        <p14:creationId xmlns:p14="http://schemas.microsoft.com/office/powerpoint/2010/main" val="251862284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 CALMS Model</a:t>
            </a:r>
            <a:endParaRPr lang="en-US" dirty="0"/>
          </a:p>
        </p:txBody>
      </p:sp>
      <p:sp>
        <p:nvSpPr>
          <p:cNvPr id="3" name="Content Placeholder 2"/>
          <p:cNvSpPr>
            <a:spLocks noGrp="1"/>
          </p:cNvSpPr>
          <p:nvPr>
            <p:ph idx="1"/>
          </p:nvPr>
        </p:nvSpPr>
        <p:spPr/>
        <p:txBody>
          <a:bodyPr>
            <a:noAutofit/>
          </a:bodyPr>
          <a:lstStyle/>
          <a:p>
            <a:pPr marL="0" indent="0">
              <a:buNone/>
            </a:pPr>
            <a:r>
              <a:rPr lang="en-US" sz="2800" b="1" dirty="0" smtClean="0">
                <a:solidFill>
                  <a:srgbClr val="F79646"/>
                </a:solidFill>
              </a:rPr>
              <a:t>C</a:t>
            </a:r>
            <a:r>
              <a:rPr lang="en-US" sz="2800" b="1" dirty="0" smtClean="0"/>
              <a:t>ulture</a:t>
            </a:r>
          </a:p>
          <a:p>
            <a:pPr marL="457200" lvl="1" indent="0">
              <a:buNone/>
            </a:pPr>
            <a:r>
              <a:rPr lang="en-US" dirty="0" smtClean="0"/>
              <a:t>Hearts and minds, embrace</a:t>
            </a:r>
          </a:p>
          <a:p>
            <a:pPr marL="0" indent="0">
              <a:buNone/>
            </a:pPr>
            <a:r>
              <a:rPr lang="en-US" sz="2800" b="1" dirty="0" smtClean="0">
                <a:solidFill>
                  <a:srgbClr val="F79646"/>
                </a:solidFill>
              </a:rPr>
              <a:t>A</a:t>
            </a:r>
            <a:r>
              <a:rPr lang="en-US" sz="2800" b="1" dirty="0" smtClean="0"/>
              <a:t>utomation</a:t>
            </a:r>
          </a:p>
          <a:p>
            <a:pPr marL="457200" lvl="1" indent="0">
              <a:buNone/>
            </a:pPr>
            <a:r>
              <a:rPr lang="en-US" dirty="0" smtClean="0"/>
              <a:t>Of all (most) things; testing, deployment, infrastructure</a:t>
            </a:r>
          </a:p>
          <a:p>
            <a:pPr marL="0" indent="0">
              <a:buNone/>
            </a:pPr>
            <a:r>
              <a:rPr lang="en-US" sz="2800" b="1" dirty="0" smtClean="0">
                <a:solidFill>
                  <a:srgbClr val="F79646"/>
                </a:solidFill>
              </a:rPr>
              <a:t>L</a:t>
            </a:r>
            <a:r>
              <a:rPr lang="en-US" sz="2800" b="1" dirty="0" smtClean="0"/>
              <a:t>ean</a:t>
            </a:r>
          </a:p>
          <a:p>
            <a:pPr marL="457200" lvl="1" indent="0">
              <a:buNone/>
            </a:pPr>
            <a:r>
              <a:rPr lang="en-US" dirty="0" smtClean="0"/>
              <a:t>Small batch sizes, value for end-users</a:t>
            </a:r>
          </a:p>
          <a:p>
            <a:pPr marL="0" indent="0">
              <a:buNone/>
            </a:pPr>
            <a:r>
              <a:rPr lang="en-US" sz="2800" b="1" dirty="0" smtClean="0">
                <a:solidFill>
                  <a:srgbClr val="F79646"/>
                </a:solidFill>
              </a:rPr>
              <a:t>M</a:t>
            </a:r>
            <a:r>
              <a:rPr lang="en-US" sz="2800" b="1" dirty="0" smtClean="0"/>
              <a:t>easurement</a:t>
            </a:r>
          </a:p>
          <a:p>
            <a:pPr marL="457200" lvl="1" indent="0">
              <a:buNone/>
            </a:pPr>
            <a:r>
              <a:rPr lang="en-US" dirty="0" smtClean="0"/>
              <a:t>Of all things; show the improvement (adaption)</a:t>
            </a:r>
          </a:p>
          <a:p>
            <a:pPr marL="0" indent="0">
              <a:buNone/>
            </a:pPr>
            <a:r>
              <a:rPr lang="en-US" sz="2800" b="1" dirty="0" smtClean="0">
                <a:solidFill>
                  <a:srgbClr val="F79646"/>
                </a:solidFill>
              </a:rPr>
              <a:t>S</a:t>
            </a:r>
            <a:r>
              <a:rPr lang="en-US" sz="2800" b="1" dirty="0" smtClean="0"/>
              <a:t>haring</a:t>
            </a:r>
          </a:p>
          <a:p>
            <a:pPr marL="457200" lvl="1" indent="0">
              <a:buNone/>
            </a:pPr>
            <a:r>
              <a:rPr lang="en-US" dirty="0" smtClean="0"/>
              <a:t>Transparent, open</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36</a:t>
            </a:fld>
            <a:endParaRPr lang="en-US" dirty="0">
              <a:solidFill>
                <a:srgbClr val="FFFFFF"/>
              </a:solidFill>
            </a:endParaRPr>
          </a:p>
        </p:txBody>
      </p:sp>
    </p:spTree>
    <p:extLst>
      <p:ext uri="{BB962C8B-B14F-4D97-AF65-F5344CB8AC3E}">
        <p14:creationId xmlns:p14="http://schemas.microsoft.com/office/powerpoint/2010/main" val="87678926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Create a “High Trust” Culture</a:t>
            </a:r>
            <a:endParaRPr lang="en-US" dirty="0"/>
          </a:p>
        </p:txBody>
      </p:sp>
      <p:sp>
        <p:nvSpPr>
          <p:cNvPr id="3" name="Content Placeholder 2"/>
          <p:cNvSpPr>
            <a:spLocks noGrp="1"/>
          </p:cNvSpPr>
          <p:nvPr>
            <p:ph idx="1"/>
          </p:nvPr>
        </p:nvSpPr>
        <p:spPr>
          <a:xfrm>
            <a:off x="457200" y="838201"/>
            <a:ext cx="8229600" cy="5410200"/>
          </a:xfrm>
        </p:spPr>
        <p:txBody>
          <a:bodyPr>
            <a:normAutofit fontScale="92500"/>
          </a:bodyPr>
          <a:lstStyle/>
          <a:p>
            <a:pPr marL="0" indent="0">
              <a:buNone/>
            </a:pPr>
            <a:r>
              <a:rPr lang="en-US" sz="3500" dirty="0" smtClean="0"/>
              <a:t>Need Right circumstances</a:t>
            </a:r>
          </a:p>
          <a:p>
            <a:pPr marL="457200" lvl="1" indent="0">
              <a:buNone/>
            </a:pPr>
            <a:r>
              <a:rPr lang="en-US" sz="2300" dirty="0" smtClean="0"/>
              <a:t>Remove silos</a:t>
            </a:r>
          </a:p>
          <a:p>
            <a:pPr marL="457200" lvl="1" indent="0">
              <a:buNone/>
            </a:pPr>
            <a:r>
              <a:rPr lang="en-US" sz="2300" dirty="0" smtClean="0"/>
              <a:t>Clarify goals and limits</a:t>
            </a:r>
          </a:p>
          <a:p>
            <a:pPr marL="457200" lvl="1" indent="0">
              <a:buNone/>
            </a:pPr>
            <a:r>
              <a:rPr lang="en-US" sz="2300" dirty="0" smtClean="0"/>
              <a:t>Strike a balance between technology and employee interaction</a:t>
            </a:r>
            <a:endParaRPr lang="en-US" sz="2300" dirty="0"/>
          </a:p>
          <a:p>
            <a:pPr marL="0" indent="0">
              <a:spcBef>
                <a:spcPts val="1200"/>
              </a:spcBef>
              <a:buNone/>
            </a:pPr>
            <a:r>
              <a:rPr lang="en-US" sz="3500" dirty="0" smtClean="0"/>
              <a:t>Empower Teams</a:t>
            </a:r>
          </a:p>
          <a:p>
            <a:pPr marL="457200" lvl="1" indent="0">
              <a:buNone/>
            </a:pPr>
            <a:r>
              <a:rPr lang="en-US" dirty="0" smtClean="0"/>
              <a:t>Focus on organizational business goals with teams driving towards them</a:t>
            </a:r>
          </a:p>
          <a:p>
            <a:pPr marL="457200" lvl="1" indent="0">
              <a:buNone/>
            </a:pPr>
            <a:r>
              <a:rPr lang="en-US" dirty="0" smtClean="0"/>
              <a:t>Cross-functional business aligned teams</a:t>
            </a:r>
          </a:p>
          <a:p>
            <a:pPr marL="457200" lvl="1" indent="0">
              <a:buNone/>
            </a:pPr>
            <a:r>
              <a:rPr lang="en-US" dirty="0" smtClean="0"/>
              <a:t>Experiment/freedom–take risks, train with each other…</a:t>
            </a:r>
          </a:p>
          <a:p>
            <a:pPr marL="457200" lvl="1" indent="0">
              <a:buNone/>
            </a:pPr>
            <a:r>
              <a:rPr lang="en-US" dirty="0" smtClean="0"/>
              <a:t>Maximize your IT professionals’ collective skills and experience</a:t>
            </a:r>
          </a:p>
          <a:p>
            <a:pPr marL="0" indent="0">
              <a:spcBef>
                <a:spcPts val="1200"/>
              </a:spcBef>
              <a:buNone/>
            </a:pPr>
            <a:r>
              <a:rPr lang="en-US" sz="3500" dirty="0" smtClean="0"/>
              <a:t>Behavior change – culture will follow</a:t>
            </a:r>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37</a:t>
            </a:fld>
            <a:endParaRPr lang="en-US" dirty="0">
              <a:solidFill>
                <a:srgbClr val="FFFFFF"/>
              </a:solidFill>
            </a:endParaRPr>
          </a:p>
        </p:txBody>
      </p:sp>
    </p:spTree>
    <p:extLst>
      <p:ext uri="{BB962C8B-B14F-4D97-AF65-F5344CB8AC3E}">
        <p14:creationId xmlns:p14="http://schemas.microsoft.com/office/powerpoint/2010/main" val="203783373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a:t>Y</a:t>
            </a:r>
            <a:r>
              <a:rPr lang="en-US" dirty="0" smtClean="0"/>
              <a:t>our Team Look Like?</a:t>
            </a:r>
            <a:endParaRPr lang="en-US" dirty="0"/>
          </a:p>
        </p:txBody>
      </p:sp>
      <p:pic>
        <p:nvPicPr>
          <p:cNvPr id="4" name="Picture 3" descr="Screen Shot 2015-05-04 at 11.53.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838200"/>
            <a:ext cx="8409709" cy="5047816"/>
          </a:xfrm>
          <a:prstGeom prst="rect">
            <a:avLst/>
          </a:prstGeom>
        </p:spPr>
      </p:pic>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38</a:t>
            </a:fld>
            <a:endParaRPr lang="en-US" dirty="0">
              <a:solidFill>
                <a:srgbClr val="FFFFFF"/>
              </a:solidFill>
            </a:endParaRPr>
          </a:p>
        </p:txBody>
      </p:sp>
    </p:spTree>
    <p:extLst>
      <p:ext uri="{BB962C8B-B14F-4D97-AF65-F5344CB8AC3E}">
        <p14:creationId xmlns:p14="http://schemas.microsoft.com/office/powerpoint/2010/main" val="278420131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Myths</a:t>
            </a:r>
            <a:endParaRPr lang="en-US" dirty="0"/>
          </a:p>
        </p:txBody>
      </p:sp>
      <p:sp>
        <p:nvSpPr>
          <p:cNvPr id="3" name="Content Placeholder 2"/>
          <p:cNvSpPr>
            <a:spLocks noGrp="1"/>
          </p:cNvSpPr>
          <p:nvPr>
            <p:ph idx="1"/>
          </p:nvPr>
        </p:nvSpPr>
        <p:spPr>
          <a:xfrm>
            <a:off x="457200" y="1346199"/>
            <a:ext cx="8229600" cy="4525963"/>
          </a:xfrm>
        </p:spPr>
        <p:txBody>
          <a:bodyPr/>
          <a:lstStyle/>
          <a:p>
            <a:r>
              <a:rPr lang="en-US" sz="2800" dirty="0"/>
              <a:t>DevOps replaces Agile</a:t>
            </a:r>
          </a:p>
          <a:p>
            <a:pPr>
              <a:spcBef>
                <a:spcPts val="1800"/>
              </a:spcBef>
            </a:pPr>
            <a:r>
              <a:rPr lang="en-US" sz="2800" dirty="0"/>
              <a:t>DevOps replaces ITIL</a:t>
            </a:r>
          </a:p>
          <a:p>
            <a:pPr>
              <a:spcBef>
                <a:spcPts val="1800"/>
              </a:spcBef>
            </a:pPr>
            <a:r>
              <a:rPr lang="en-US" sz="2800" dirty="0"/>
              <a:t>DevOps means NoOps</a:t>
            </a:r>
          </a:p>
          <a:p>
            <a:pPr>
              <a:spcBef>
                <a:spcPts val="1800"/>
              </a:spcBef>
            </a:pPr>
            <a:r>
              <a:rPr lang="en-US" sz="2800" dirty="0"/>
              <a:t>DevOps is only for open source software</a:t>
            </a:r>
          </a:p>
          <a:p>
            <a:pPr>
              <a:spcBef>
                <a:spcPts val="1800"/>
              </a:spcBef>
            </a:pPr>
            <a:r>
              <a:rPr lang="en-US" sz="2800" dirty="0"/>
              <a:t>DevOps is just “infrastructure as code” or automation</a:t>
            </a:r>
          </a:p>
          <a:p>
            <a:pPr>
              <a:spcBef>
                <a:spcPts val="1800"/>
              </a:spcBef>
            </a:pPr>
            <a:r>
              <a:rPr lang="en-US" sz="2800" dirty="0"/>
              <a:t>DevOps is only for startups and unicorns</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39</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5383648" y="1066800"/>
            <a:ext cx="2361104" cy="1763911"/>
          </a:xfrm>
          <a:prstGeom prst="rect">
            <a:avLst/>
          </a:prstGeom>
        </p:spPr>
      </p:pic>
    </p:spTree>
    <p:extLst>
      <p:ext uri="{BB962C8B-B14F-4D97-AF65-F5344CB8AC3E}">
        <p14:creationId xmlns:p14="http://schemas.microsoft.com/office/powerpoint/2010/main" val="427773193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28784" y="2007779"/>
            <a:ext cx="6686446" cy="2585323"/>
          </a:xfrm>
          <a:prstGeom prst="rect">
            <a:avLst/>
          </a:prstGeom>
          <a:noFill/>
        </p:spPr>
        <p:txBody>
          <a:bodyPr wrap="none" lIns="91440" tIns="45720" rIns="91440" bIns="45720">
            <a:spAutoFit/>
          </a:bodyPr>
          <a:lstStyle/>
          <a:p>
            <a:pPr algn="ctr"/>
            <a:r>
              <a:rPr lang="en-US" sz="5400" b="1" cap="none" spc="0" dirty="0" smtClean="0">
                <a:ln w="12700">
                  <a:noFill/>
                  <a:prstDash val="solid"/>
                </a:ln>
                <a:effectLst>
                  <a:outerShdw blurRad="38100" dist="38100" dir="2700000" algn="tl">
                    <a:srgbClr val="000000">
                      <a:alpha val="43137"/>
                    </a:srgbClr>
                  </a:outerShdw>
                </a:effectLst>
              </a:rPr>
              <a:t>What does DevOps </a:t>
            </a:r>
          </a:p>
          <a:p>
            <a:pPr algn="ctr"/>
            <a:r>
              <a:rPr lang="en-US" sz="5400" b="1" cap="none" spc="0" dirty="0" smtClean="0">
                <a:ln w="12700">
                  <a:noFill/>
                  <a:prstDash val="solid"/>
                </a:ln>
                <a:effectLst>
                  <a:outerShdw blurRad="38100" dist="38100" dir="2700000" algn="tl">
                    <a:srgbClr val="000000">
                      <a:alpha val="43137"/>
                    </a:srgbClr>
                  </a:outerShdw>
                </a:effectLst>
              </a:rPr>
              <a:t>mean to </a:t>
            </a:r>
          </a:p>
          <a:p>
            <a:pPr algn="ctr"/>
            <a:r>
              <a:rPr lang="en-US" sz="5400" b="1" cap="none" spc="0" dirty="0" smtClean="0">
                <a:ln w="12700">
                  <a:noFill/>
                  <a:prstDash val="solid"/>
                </a:ln>
                <a:effectLst>
                  <a:outerShdw blurRad="38100" dist="38100" dir="2700000" algn="tl">
                    <a:srgbClr val="000000">
                      <a:alpha val="43137"/>
                    </a:srgbClr>
                  </a:outerShdw>
                </a:effectLst>
              </a:rPr>
              <a:t>YOU?</a:t>
            </a:r>
            <a:endParaRPr lang="en-US" sz="5400" b="1" cap="none" spc="0" dirty="0">
              <a:ln w="12700">
                <a:noFill/>
                <a:prstDash val="solid"/>
              </a:ln>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4</a:t>
            </a:fld>
            <a:endParaRPr lang="en-US" dirty="0">
              <a:solidFill>
                <a:srgbClr val="FFFFFF"/>
              </a:solidFill>
            </a:endParaRPr>
          </a:p>
        </p:txBody>
      </p:sp>
    </p:spTree>
    <p:extLst>
      <p:ext uri="{BB962C8B-B14F-4D97-AF65-F5344CB8AC3E}">
        <p14:creationId xmlns:p14="http://schemas.microsoft.com/office/powerpoint/2010/main" val="59217949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57" y="0"/>
            <a:ext cx="8229600" cy="615553"/>
          </a:xfrm>
        </p:spPr>
        <p:txBody>
          <a:bodyPr/>
          <a:lstStyle/>
          <a:p>
            <a:r>
              <a:rPr lang="en-US" dirty="0" err="1" smtClean="0"/>
              <a:t>DevOps</a:t>
            </a:r>
            <a:r>
              <a:rPr lang="en-US" dirty="0" smtClean="0"/>
              <a:t> Goals &amp; Benefits</a:t>
            </a:r>
            <a:endParaRPr lang="en-US" dirty="0"/>
          </a:p>
        </p:txBody>
      </p:sp>
      <p:sp>
        <p:nvSpPr>
          <p:cNvPr id="6" name="Round Diagonal Corner Rectangle 5"/>
          <p:cNvSpPr/>
          <p:nvPr/>
        </p:nvSpPr>
        <p:spPr>
          <a:xfrm>
            <a:off x="304800" y="990600"/>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838200" y="1066800"/>
            <a:ext cx="1492899" cy="584775"/>
          </a:xfrm>
          <a:prstGeom prst="rect">
            <a:avLst/>
          </a:prstGeom>
        </p:spPr>
        <p:txBody>
          <a:bodyPr wrap="square">
            <a:spAutoFit/>
          </a:bodyPr>
          <a:lstStyle/>
          <a:p>
            <a:pPr algn="ctr"/>
            <a:r>
              <a:rPr lang="en-US" sz="3200" dirty="0"/>
              <a:t>Quality</a:t>
            </a:r>
            <a:r>
              <a:rPr lang="en-US" dirty="0"/>
              <a:t> </a:t>
            </a:r>
          </a:p>
        </p:txBody>
      </p:sp>
      <p:sp>
        <p:nvSpPr>
          <p:cNvPr id="8" name="Round Diagonal Corner Rectangle 7"/>
          <p:cNvSpPr/>
          <p:nvPr/>
        </p:nvSpPr>
        <p:spPr>
          <a:xfrm>
            <a:off x="6425590" y="4491714"/>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6425591" y="4639733"/>
            <a:ext cx="2562436" cy="584776"/>
          </a:xfrm>
          <a:prstGeom prst="rect">
            <a:avLst/>
          </a:prstGeom>
        </p:spPr>
        <p:txBody>
          <a:bodyPr wrap="square">
            <a:spAutoFit/>
          </a:bodyPr>
          <a:lstStyle/>
          <a:p>
            <a:pPr algn="ctr"/>
            <a:r>
              <a:rPr lang="en-US" sz="3200" dirty="0"/>
              <a:t>Reduce Risk </a:t>
            </a:r>
            <a:endParaRPr lang="en-US" dirty="0"/>
          </a:p>
        </p:txBody>
      </p:sp>
      <p:sp>
        <p:nvSpPr>
          <p:cNvPr id="10" name="Round Diagonal Corner Rectangle 9"/>
          <p:cNvSpPr/>
          <p:nvPr/>
        </p:nvSpPr>
        <p:spPr>
          <a:xfrm>
            <a:off x="423358" y="4293512"/>
            <a:ext cx="2139080" cy="1650088"/>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523512" y="4420850"/>
            <a:ext cx="1838688" cy="1446550"/>
          </a:xfrm>
          <a:prstGeom prst="rect">
            <a:avLst/>
          </a:prstGeom>
        </p:spPr>
        <p:txBody>
          <a:bodyPr wrap="square">
            <a:spAutoFit/>
          </a:bodyPr>
          <a:lstStyle/>
          <a:p>
            <a:pPr algn="ctr"/>
            <a:r>
              <a:rPr lang="en-US" sz="3200" dirty="0"/>
              <a:t>Culture Change </a:t>
            </a:r>
            <a:r>
              <a:rPr lang="en-US" sz="2400" dirty="0" smtClean="0"/>
              <a:t>(no silos) </a:t>
            </a:r>
            <a:endParaRPr lang="en-US" sz="2400" dirty="0"/>
          </a:p>
        </p:txBody>
      </p:sp>
      <p:sp>
        <p:nvSpPr>
          <p:cNvPr id="13" name="Round Diagonal Corner Rectangle 12"/>
          <p:cNvSpPr/>
          <p:nvPr/>
        </p:nvSpPr>
        <p:spPr>
          <a:xfrm>
            <a:off x="3200400" y="990600"/>
            <a:ext cx="2785679" cy="1549852"/>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3048000" y="1066800"/>
            <a:ext cx="3063781" cy="1446550"/>
          </a:xfrm>
          <a:prstGeom prst="rect">
            <a:avLst/>
          </a:prstGeom>
        </p:spPr>
        <p:txBody>
          <a:bodyPr wrap="square">
            <a:spAutoFit/>
          </a:bodyPr>
          <a:lstStyle/>
          <a:p>
            <a:pPr algn="ctr"/>
            <a:r>
              <a:rPr lang="en-US" sz="3200" dirty="0"/>
              <a:t>Continuous Improvement </a:t>
            </a:r>
            <a:endParaRPr lang="en-US" sz="3200" dirty="0" smtClean="0"/>
          </a:p>
          <a:p>
            <a:pPr algn="ctr"/>
            <a:r>
              <a:rPr lang="en-US" sz="2400" dirty="0" smtClean="0"/>
              <a:t>(Adapt)</a:t>
            </a:r>
            <a:endParaRPr lang="en-US" sz="2400" dirty="0"/>
          </a:p>
        </p:txBody>
      </p:sp>
      <p:sp>
        <p:nvSpPr>
          <p:cNvPr id="15" name="Round Diagonal Corner Rectangle 14"/>
          <p:cNvSpPr/>
          <p:nvPr/>
        </p:nvSpPr>
        <p:spPr>
          <a:xfrm>
            <a:off x="423357" y="2206378"/>
            <a:ext cx="2139080" cy="1679821"/>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381000" y="2142719"/>
            <a:ext cx="2317336" cy="1785104"/>
          </a:xfrm>
          <a:prstGeom prst="rect">
            <a:avLst/>
          </a:prstGeom>
        </p:spPr>
        <p:txBody>
          <a:bodyPr wrap="square">
            <a:spAutoFit/>
          </a:bodyPr>
          <a:lstStyle/>
          <a:p>
            <a:pPr algn="ctr"/>
            <a:r>
              <a:rPr lang="en-US" sz="3200" dirty="0" smtClean="0"/>
              <a:t>Customer</a:t>
            </a:r>
          </a:p>
          <a:p>
            <a:pPr algn="ctr"/>
            <a:r>
              <a:rPr lang="en-US" sz="3200" dirty="0" smtClean="0"/>
              <a:t>Value</a:t>
            </a:r>
          </a:p>
          <a:p>
            <a:pPr algn="ctr"/>
            <a:r>
              <a:rPr lang="en-US" sz="2300" dirty="0" smtClean="0"/>
              <a:t>(</a:t>
            </a:r>
            <a:r>
              <a:rPr lang="en-US" sz="2300" dirty="0"/>
              <a:t>short lead times) </a:t>
            </a:r>
          </a:p>
        </p:txBody>
      </p:sp>
      <p:sp>
        <p:nvSpPr>
          <p:cNvPr id="17" name="Round Diagonal Corner Rectangle 16"/>
          <p:cNvSpPr/>
          <p:nvPr/>
        </p:nvSpPr>
        <p:spPr>
          <a:xfrm>
            <a:off x="3141514" y="2809000"/>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3200654" y="2989104"/>
            <a:ext cx="2562436" cy="584776"/>
          </a:xfrm>
          <a:prstGeom prst="rect">
            <a:avLst/>
          </a:prstGeom>
        </p:spPr>
        <p:txBody>
          <a:bodyPr wrap="square">
            <a:spAutoFit/>
          </a:bodyPr>
          <a:lstStyle/>
          <a:p>
            <a:pPr algn="ctr"/>
            <a:r>
              <a:rPr lang="en-US" sz="3200" dirty="0" smtClean="0"/>
              <a:t>Embedded</a:t>
            </a:r>
            <a:endParaRPr lang="en-US" dirty="0"/>
          </a:p>
        </p:txBody>
      </p:sp>
      <p:sp>
        <p:nvSpPr>
          <p:cNvPr id="19" name="Round Diagonal Corner Rectangle 18"/>
          <p:cNvSpPr/>
          <p:nvPr/>
        </p:nvSpPr>
        <p:spPr>
          <a:xfrm>
            <a:off x="3167672" y="4176911"/>
            <a:ext cx="2699328" cy="1544006"/>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3167672" y="4176911"/>
            <a:ext cx="2562436" cy="1569660"/>
          </a:xfrm>
          <a:prstGeom prst="rect">
            <a:avLst/>
          </a:prstGeom>
        </p:spPr>
        <p:txBody>
          <a:bodyPr wrap="square">
            <a:spAutoFit/>
          </a:bodyPr>
          <a:lstStyle/>
          <a:p>
            <a:pPr algn="ctr"/>
            <a:r>
              <a:rPr lang="en-US" sz="3200" dirty="0" smtClean="0"/>
              <a:t>Governance </a:t>
            </a:r>
            <a:r>
              <a:rPr lang="en-US" sz="3200" dirty="0"/>
              <a:t>without gates </a:t>
            </a:r>
          </a:p>
        </p:txBody>
      </p:sp>
      <p:sp>
        <p:nvSpPr>
          <p:cNvPr id="21" name="Round Diagonal Corner Rectangle 20"/>
          <p:cNvSpPr/>
          <p:nvPr/>
        </p:nvSpPr>
        <p:spPr>
          <a:xfrm>
            <a:off x="6425591" y="2809000"/>
            <a:ext cx="2489810" cy="10010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6394529" y="2742883"/>
            <a:ext cx="2562436" cy="1077218"/>
          </a:xfrm>
          <a:prstGeom prst="rect">
            <a:avLst/>
          </a:prstGeom>
        </p:spPr>
        <p:txBody>
          <a:bodyPr wrap="square">
            <a:spAutoFit/>
          </a:bodyPr>
          <a:lstStyle/>
          <a:p>
            <a:pPr algn="ctr"/>
            <a:r>
              <a:rPr lang="en-US" sz="3200" dirty="0" smtClean="0"/>
              <a:t>Single Piece Flow</a:t>
            </a:r>
            <a:endParaRPr lang="en-US" dirty="0"/>
          </a:p>
        </p:txBody>
      </p:sp>
      <p:sp>
        <p:nvSpPr>
          <p:cNvPr id="23" name="Round Diagonal Corner Rectangle 22"/>
          <p:cNvSpPr/>
          <p:nvPr/>
        </p:nvSpPr>
        <p:spPr>
          <a:xfrm>
            <a:off x="6394528" y="1066800"/>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6670690" y="1220101"/>
            <a:ext cx="2072235" cy="584776"/>
          </a:xfrm>
          <a:prstGeom prst="rect">
            <a:avLst/>
          </a:prstGeom>
        </p:spPr>
        <p:txBody>
          <a:bodyPr wrap="square">
            <a:spAutoFit/>
          </a:bodyPr>
          <a:lstStyle/>
          <a:p>
            <a:pPr algn="ctr"/>
            <a:r>
              <a:rPr lang="en-US" sz="3200" dirty="0" smtClean="0"/>
              <a:t>Limit WIP</a:t>
            </a:r>
            <a:endParaRPr lang="en-US" dirty="0"/>
          </a:p>
        </p:txBody>
      </p:sp>
      <p:sp>
        <p:nvSpPr>
          <p:cNvPr id="2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40</a:t>
            </a:fld>
            <a:endParaRPr lang="en-US" dirty="0">
              <a:solidFill>
                <a:srgbClr val="FFFFFF"/>
              </a:solidFill>
            </a:endParaRPr>
          </a:p>
        </p:txBody>
      </p:sp>
    </p:spTree>
    <p:extLst>
      <p:ext uri="{BB962C8B-B14F-4D97-AF65-F5344CB8AC3E}">
        <p14:creationId xmlns:p14="http://schemas.microsoft.com/office/powerpoint/2010/main" val="243220660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 up</a:t>
            </a:r>
            <a:endParaRPr lang="en-US" dirty="0"/>
          </a:p>
        </p:txBody>
      </p:sp>
      <p:sp>
        <p:nvSpPr>
          <p:cNvPr id="3" name="Content Placeholder 2"/>
          <p:cNvSpPr>
            <a:spLocks noGrp="1"/>
          </p:cNvSpPr>
          <p:nvPr>
            <p:ph idx="1"/>
          </p:nvPr>
        </p:nvSpPr>
        <p:spPr/>
        <p:txBody>
          <a:bodyPr/>
          <a:lstStyle/>
          <a:p>
            <a:pPr>
              <a:lnSpc>
                <a:spcPct val="120000"/>
              </a:lnSpc>
            </a:pPr>
            <a:r>
              <a:rPr lang="en-US" sz="2800" dirty="0" smtClean="0"/>
              <a:t>What’s your delivery lifecycle today and what do you want it to be?</a:t>
            </a:r>
          </a:p>
          <a:p>
            <a:pPr>
              <a:lnSpc>
                <a:spcPct val="120000"/>
              </a:lnSpc>
            </a:pPr>
            <a:r>
              <a:rPr lang="en-US" sz="2800" dirty="0" smtClean="0"/>
              <a:t>How can you detect failures earlier?</a:t>
            </a:r>
          </a:p>
          <a:p>
            <a:pPr>
              <a:lnSpc>
                <a:spcPct val="120000"/>
              </a:lnSpc>
            </a:pPr>
            <a:r>
              <a:rPr lang="en-US" sz="2800" dirty="0" smtClean="0"/>
              <a:t>How can you increase collaboration to diagnose and remediate faster?</a:t>
            </a:r>
          </a:p>
          <a:p>
            <a:pPr>
              <a:lnSpc>
                <a:spcPct val="120000"/>
              </a:lnSpc>
            </a:pPr>
            <a:r>
              <a:rPr lang="en-US" sz="2800" dirty="0" smtClean="0"/>
              <a:t>How can you best pursue continuous experimentation and learning?</a:t>
            </a:r>
            <a:endParaRPr lang="en-US" sz="2800"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41</a:t>
            </a:fld>
            <a:endParaRPr lang="en-US" dirty="0">
              <a:solidFill>
                <a:srgbClr val="FFFFFF"/>
              </a:solidFill>
            </a:endParaRPr>
          </a:p>
        </p:txBody>
      </p:sp>
    </p:spTree>
    <p:extLst>
      <p:ext uri="{BB962C8B-B14F-4D97-AF65-F5344CB8AC3E}">
        <p14:creationId xmlns:p14="http://schemas.microsoft.com/office/powerpoint/2010/main" val="374392770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 Inspiration!!</a:t>
            </a:r>
            <a:endParaRPr lang="en-US" dirty="0"/>
          </a:p>
        </p:txBody>
      </p:sp>
      <p:sp>
        <p:nvSpPr>
          <p:cNvPr id="3" name="Content Placeholder 2"/>
          <p:cNvSpPr>
            <a:spLocks noGrp="1"/>
          </p:cNvSpPr>
          <p:nvPr>
            <p:ph idx="1"/>
          </p:nvPr>
        </p:nvSpPr>
        <p:spPr>
          <a:xfrm>
            <a:off x="457200" y="969144"/>
            <a:ext cx="8229600" cy="1621656"/>
          </a:xfrm>
        </p:spPr>
        <p:txBody>
          <a:bodyPr/>
          <a:lstStyle/>
          <a:p>
            <a:r>
              <a:rPr lang="en-US" dirty="0" smtClean="0"/>
              <a:t>“Simply </a:t>
            </a:r>
            <a:r>
              <a:rPr lang="en-US" dirty="0"/>
              <a:t>put, all unicorns were once horses. DevOps is how any horse can become a unicorn, if they want to become one. And in fact, the list of enterprises adopting DevOps continues to grow</a:t>
            </a:r>
            <a:r>
              <a:rPr lang="en-US" dirty="0" smtClean="0"/>
              <a:t>.”</a:t>
            </a:r>
            <a:r>
              <a:rPr lang="en-US" dirty="0"/>
              <a:t> </a:t>
            </a:r>
            <a:r>
              <a:rPr lang="en-US" dirty="0" smtClean="0"/>
              <a:t>- </a:t>
            </a:r>
            <a:r>
              <a:rPr lang="en-US" i="1" dirty="0" smtClean="0"/>
              <a:t>Gene </a:t>
            </a:r>
            <a:r>
              <a:rPr lang="en-US" i="1" dirty="0"/>
              <a:t>Kim</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42</a:t>
            </a:fld>
            <a:endParaRPr lang="en-US" dirty="0">
              <a:solidFill>
                <a:srgbClr val="FFFFFF"/>
              </a:solidFill>
            </a:endParaRPr>
          </a:p>
        </p:txBody>
      </p:sp>
      <p:pic>
        <p:nvPicPr>
          <p:cNvPr id="5" name="Picture 4"/>
          <p:cNvPicPr>
            <a:picLocks noChangeAspect="1"/>
          </p:cNvPicPr>
          <p:nvPr/>
        </p:nvPicPr>
        <p:blipFill rotWithShape="1">
          <a:blip r:embed="rId2"/>
          <a:srcRect l="15732" t="4106" r="17160"/>
          <a:stretch/>
        </p:blipFill>
        <p:spPr>
          <a:xfrm>
            <a:off x="382137" y="2726416"/>
            <a:ext cx="8284191" cy="3293384"/>
          </a:xfrm>
          <a:prstGeom prst="rect">
            <a:avLst/>
          </a:prstGeom>
        </p:spPr>
      </p:pic>
    </p:spTree>
    <p:extLst>
      <p:ext uri="{BB962C8B-B14F-4D97-AF65-F5344CB8AC3E}">
        <p14:creationId xmlns:p14="http://schemas.microsoft.com/office/powerpoint/2010/main" val="128709275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43</a:t>
            </a:fld>
            <a:endParaRPr lang="en-US" dirty="0">
              <a:solidFill>
                <a:srgbClr val="FFFFFF"/>
              </a:solidFill>
            </a:endParaRPr>
          </a:p>
        </p:txBody>
      </p:sp>
      <p:pic>
        <p:nvPicPr>
          <p:cNvPr id="3080" name="Picture 8" descr="C:\Users\022552\AppData\Local\Microsoft\Windows\Temporary Internet Files\Content.IE5\IQCCSZ44\question-mark[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2208" y="884196"/>
            <a:ext cx="4976986" cy="530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1524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Upcoming Events</a:t>
            </a:r>
            <a:endParaRPr lang="en-US" dirty="0"/>
          </a:p>
        </p:txBody>
      </p:sp>
      <p:sp>
        <p:nvSpPr>
          <p:cNvPr id="3" name="Content Placeholder 2"/>
          <p:cNvSpPr>
            <a:spLocks noGrp="1"/>
          </p:cNvSpPr>
          <p:nvPr>
            <p:ph idx="1"/>
          </p:nvPr>
        </p:nvSpPr>
        <p:spPr>
          <a:xfrm>
            <a:off x="457200" y="838200"/>
            <a:ext cx="8534400" cy="5410200"/>
          </a:xfrm>
        </p:spPr>
        <p:txBody>
          <a:bodyPr/>
          <a:lstStyle/>
          <a:p>
            <a:pPr>
              <a:spcAft>
                <a:spcPts val="0"/>
              </a:spcAft>
            </a:pPr>
            <a:r>
              <a:rPr lang="en-US" sz="1800" dirty="0" smtClean="0">
                <a:solidFill>
                  <a:srgbClr val="0070C0"/>
                </a:solidFill>
              </a:rPr>
              <a:t>Introduction to Agile Using Scrum</a:t>
            </a:r>
            <a:endParaRPr lang="en-US" sz="1800" dirty="0">
              <a:solidFill>
                <a:srgbClr val="0070C0"/>
              </a:solidFill>
            </a:endParaRPr>
          </a:p>
          <a:p>
            <a:pPr lvl="1">
              <a:spcAft>
                <a:spcPts val="0"/>
              </a:spcAft>
            </a:pPr>
            <a:r>
              <a:rPr lang="en-US" sz="1800" dirty="0" smtClean="0"/>
              <a:t>May 13, </a:t>
            </a:r>
            <a:r>
              <a:rPr lang="en-US" sz="1800" dirty="0"/>
              <a:t>9:00AM - </a:t>
            </a:r>
            <a:r>
              <a:rPr lang="en-US" sz="1800" dirty="0" smtClean="0"/>
              <a:t>4:00PM</a:t>
            </a:r>
            <a:endParaRPr lang="en-US" sz="1800" dirty="0" smtClean="0">
              <a:solidFill>
                <a:srgbClr val="0070C0"/>
              </a:solidFill>
            </a:endParaRPr>
          </a:p>
          <a:p>
            <a:pPr>
              <a:spcAft>
                <a:spcPts val="0"/>
              </a:spcAft>
            </a:pPr>
            <a:r>
              <a:rPr lang="en-US" sz="1800" dirty="0" smtClean="0">
                <a:solidFill>
                  <a:srgbClr val="0070C0"/>
                </a:solidFill>
              </a:rPr>
              <a:t>Test Planning for Automated Testing</a:t>
            </a:r>
            <a:endParaRPr lang="en-US" sz="1800" dirty="0">
              <a:solidFill>
                <a:srgbClr val="0070C0"/>
              </a:solidFill>
            </a:endParaRPr>
          </a:p>
          <a:p>
            <a:pPr lvl="1">
              <a:spcAft>
                <a:spcPts val="0"/>
              </a:spcAft>
            </a:pPr>
            <a:r>
              <a:rPr lang="en-US" sz="1800" dirty="0" smtClean="0"/>
              <a:t>May 13 and 27, </a:t>
            </a:r>
            <a:r>
              <a:rPr lang="en-US" sz="1800" dirty="0"/>
              <a:t>9:00AM </a:t>
            </a:r>
            <a:r>
              <a:rPr lang="en-US" sz="1800" dirty="0" smtClean="0"/>
              <a:t>– 1:00PM</a:t>
            </a:r>
            <a:endParaRPr lang="en-US" sz="1800" dirty="0" smtClean="0">
              <a:solidFill>
                <a:srgbClr val="0070C0"/>
              </a:solidFill>
            </a:endParaRPr>
          </a:p>
          <a:p>
            <a:pPr>
              <a:spcAft>
                <a:spcPts val="0"/>
              </a:spcAft>
            </a:pPr>
            <a:r>
              <a:rPr lang="en-US" sz="1800" dirty="0">
                <a:solidFill>
                  <a:srgbClr val="0070C0"/>
                </a:solidFill>
              </a:rPr>
              <a:t>USCIS CCRM &amp; DHS ICCB Change Request Process</a:t>
            </a:r>
          </a:p>
          <a:p>
            <a:pPr lvl="1">
              <a:spcAft>
                <a:spcPts val="0"/>
              </a:spcAft>
            </a:pPr>
            <a:r>
              <a:rPr lang="en-US" sz="1800" dirty="0"/>
              <a:t>May </a:t>
            </a:r>
            <a:r>
              <a:rPr lang="en-US" sz="1800" dirty="0" smtClean="0"/>
              <a:t>18, </a:t>
            </a:r>
            <a:r>
              <a:rPr lang="en-US" sz="1800" dirty="0"/>
              <a:t>1:00PM – 4:00PM</a:t>
            </a:r>
            <a:endParaRPr lang="en-US" sz="1800" dirty="0">
              <a:solidFill>
                <a:srgbClr val="0070C0"/>
              </a:solidFill>
            </a:endParaRPr>
          </a:p>
          <a:p>
            <a:pPr>
              <a:spcAft>
                <a:spcPts val="0"/>
              </a:spcAft>
            </a:pPr>
            <a:r>
              <a:rPr lang="en-US" sz="1800" dirty="0" smtClean="0">
                <a:solidFill>
                  <a:srgbClr val="0070C0"/>
                </a:solidFill>
              </a:rPr>
              <a:t>Introduction to Performance Testing</a:t>
            </a:r>
          </a:p>
          <a:p>
            <a:pPr lvl="1">
              <a:spcAft>
                <a:spcPts val="0"/>
              </a:spcAft>
              <a:buFontTx/>
              <a:buChar char="–"/>
            </a:pPr>
            <a:r>
              <a:rPr lang="en-US" sz="1800" dirty="0"/>
              <a:t>May 19 and June 2, 9:00AM – </a:t>
            </a:r>
            <a:r>
              <a:rPr lang="en-US" sz="1800" dirty="0" smtClean="0"/>
              <a:t>1:00PM</a:t>
            </a:r>
            <a:endParaRPr lang="en-US" sz="1800" dirty="0" smtClean="0">
              <a:solidFill>
                <a:srgbClr val="0070C0"/>
              </a:solidFill>
            </a:endParaRPr>
          </a:p>
          <a:p>
            <a:pPr>
              <a:spcAft>
                <a:spcPts val="0"/>
              </a:spcAft>
            </a:pPr>
            <a:r>
              <a:rPr lang="en-US" sz="1800" dirty="0" smtClean="0">
                <a:solidFill>
                  <a:srgbClr val="0070C0"/>
                </a:solidFill>
              </a:rPr>
              <a:t>User Story Workshop</a:t>
            </a:r>
          </a:p>
          <a:p>
            <a:pPr lvl="1">
              <a:spcAft>
                <a:spcPts val="0"/>
              </a:spcAft>
            </a:pPr>
            <a:r>
              <a:rPr lang="en-US" sz="1800" dirty="0"/>
              <a:t>	May </a:t>
            </a:r>
            <a:r>
              <a:rPr lang="en-US" sz="1800" dirty="0" smtClean="0"/>
              <a:t>20, </a:t>
            </a:r>
            <a:r>
              <a:rPr lang="en-US" sz="1800" dirty="0"/>
              <a:t>9:00AM – 4</a:t>
            </a:r>
            <a:r>
              <a:rPr lang="en-US" sz="1800" dirty="0" smtClean="0"/>
              <a:t>:00PM</a:t>
            </a:r>
            <a:endParaRPr lang="en-US" sz="1800" dirty="0"/>
          </a:p>
          <a:p>
            <a:pPr>
              <a:spcAft>
                <a:spcPts val="0"/>
              </a:spcAft>
            </a:pPr>
            <a:r>
              <a:rPr lang="en-US" sz="1800" dirty="0" smtClean="0">
                <a:solidFill>
                  <a:srgbClr val="0070C0"/>
                </a:solidFill>
              </a:rPr>
              <a:t>Introduction to Automated Testing</a:t>
            </a:r>
            <a:endParaRPr lang="en-US" sz="1800" dirty="0">
              <a:solidFill>
                <a:srgbClr val="0070C0"/>
              </a:solidFill>
            </a:endParaRPr>
          </a:p>
          <a:p>
            <a:pPr lvl="1">
              <a:spcAft>
                <a:spcPts val="0"/>
              </a:spcAft>
            </a:pPr>
            <a:r>
              <a:rPr lang="en-US" sz="1800" dirty="0"/>
              <a:t>	May 20, 9:00AM – </a:t>
            </a:r>
            <a:r>
              <a:rPr lang="en-US" sz="1800" dirty="0" smtClean="0"/>
              <a:t>4:30PM</a:t>
            </a:r>
            <a:endParaRPr lang="en-US" sz="1800" dirty="0" smtClean="0">
              <a:solidFill>
                <a:srgbClr val="0070C0"/>
              </a:solidFill>
            </a:endParaRPr>
          </a:p>
          <a:p>
            <a:pPr>
              <a:spcAft>
                <a:spcPts val="0"/>
              </a:spcAft>
            </a:pPr>
            <a:r>
              <a:rPr lang="en-US" sz="1800" dirty="0" smtClean="0">
                <a:solidFill>
                  <a:srgbClr val="0070C0"/>
                </a:solidFill>
              </a:rPr>
              <a:t>Test Community of Practice</a:t>
            </a:r>
          </a:p>
          <a:p>
            <a:pPr lvl="1">
              <a:spcAft>
                <a:spcPts val="0"/>
              </a:spcAft>
              <a:buFontTx/>
              <a:buChar char="–"/>
            </a:pPr>
            <a:r>
              <a:rPr lang="en-US" sz="1800" dirty="0" smtClean="0"/>
              <a:t>May 21 and June 2, 12:00PM </a:t>
            </a:r>
            <a:r>
              <a:rPr lang="en-US" sz="1800" dirty="0"/>
              <a:t>- </a:t>
            </a:r>
            <a:r>
              <a:rPr lang="en-US" sz="1800" dirty="0" smtClean="0"/>
              <a:t>1:00PM</a:t>
            </a:r>
            <a:endParaRPr lang="en-US" sz="1800" dirty="0" smtClean="0">
              <a:solidFill>
                <a:srgbClr val="0070C0"/>
              </a:solidFill>
            </a:endParaRPr>
          </a:p>
          <a:p>
            <a:pPr>
              <a:spcAft>
                <a:spcPts val="0"/>
              </a:spcAft>
            </a:pPr>
            <a:r>
              <a:rPr lang="en-US" sz="1800" dirty="0" smtClean="0">
                <a:solidFill>
                  <a:srgbClr val="0070C0"/>
                </a:solidFill>
              </a:rPr>
              <a:t>Top 10 Section 508 Issues for Development Teams</a:t>
            </a:r>
          </a:p>
          <a:p>
            <a:pPr lvl="1">
              <a:spcAft>
                <a:spcPts val="0"/>
              </a:spcAft>
            </a:pPr>
            <a:r>
              <a:rPr lang="en-US" sz="1800" dirty="0" smtClean="0"/>
              <a:t>May 28, 10:00AM </a:t>
            </a:r>
            <a:r>
              <a:rPr lang="en-US" sz="1800" dirty="0"/>
              <a:t>- </a:t>
            </a:r>
            <a:r>
              <a:rPr lang="en-US" sz="1800" dirty="0" smtClean="0"/>
              <a:t>12:00PM</a:t>
            </a:r>
            <a:endParaRPr lang="en-US" sz="1800" dirty="0"/>
          </a:p>
          <a:p>
            <a:pPr marL="457200" lvl="1" indent="0">
              <a:buNone/>
            </a:pPr>
            <a:endParaRPr lang="en-US" dirty="0" smtClean="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44</a:t>
            </a:fld>
            <a:endParaRPr lang="en-US" dirty="0">
              <a:solidFill>
                <a:srgbClr val="FFFFFF"/>
              </a:solidFill>
            </a:endParaRPr>
          </a:p>
        </p:txBody>
      </p:sp>
    </p:spTree>
    <p:extLst>
      <p:ext uri="{BB962C8B-B14F-4D97-AF65-F5344CB8AC3E}">
        <p14:creationId xmlns:p14="http://schemas.microsoft.com/office/powerpoint/2010/main" val="182347579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Agile Leadership Forums</a:t>
            </a:r>
            <a:endParaRPr lang="en-US" dirty="0"/>
          </a:p>
        </p:txBody>
      </p:sp>
      <p:sp>
        <p:nvSpPr>
          <p:cNvPr id="3" name="Content Placeholder 2"/>
          <p:cNvSpPr>
            <a:spLocks noGrp="1"/>
          </p:cNvSpPr>
          <p:nvPr>
            <p:ph idx="1"/>
          </p:nvPr>
        </p:nvSpPr>
        <p:spPr>
          <a:xfrm>
            <a:off x="457200" y="838200"/>
            <a:ext cx="8229600" cy="4876800"/>
          </a:xfrm>
        </p:spPr>
        <p:txBody>
          <a:bodyPr/>
          <a:lstStyle/>
          <a:p>
            <a:r>
              <a:rPr lang="en-US" dirty="0">
                <a:solidFill>
                  <a:srgbClr val="0070C0"/>
                </a:solidFill>
              </a:rPr>
              <a:t>Lean Meet-up</a:t>
            </a:r>
          </a:p>
          <a:p>
            <a:pPr lvl="1">
              <a:spcAft>
                <a:spcPts val="0"/>
              </a:spcAft>
            </a:pPr>
            <a:r>
              <a:rPr lang="en-US" dirty="0"/>
              <a:t>April 14, 12:00PM - 1:00PM, Room </a:t>
            </a:r>
            <a:r>
              <a:rPr lang="en-US" dirty="0" smtClean="0"/>
              <a:t>3004</a:t>
            </a:r>
            <a:endParaRPr lang="en-US" dirty="0" smtClean="0">
              <a:solidFill>
                <a:srgbClr val="0070C0"/>
              </a:solidFill>
            </a:endParaRPr>
          </a:p>
          <a:p>
            <a:pPr>
              <a:spcBef>
                <a:spcPts val="1800"/>
              </a:spcBef>
            </a:pPr>
            <a:r>
              <a:rPr lang="en-US" dirty="0" smtClean="0">
                <a:solidFill>
                  <a:srgbClr val="0070C0"/>
                </a:solidFill>
              </a:rPr>
              <a:t>Value Teams and Product Owners: The Relationship</a:t>
            </a:r>
            <a:endParaRPr lang="en-US" dirty="0">
              <a:solidFill>
                <a:srgbClr val="0070C0"/>
              </a:solidFill>
            </a:endParaRPr>
          </a:p>
          <a:p>
            <a:pPr lvl="1">
              <a:spcAft>
                <a:spcPts val="0"/>
              </a:spcAft>
            </a:pPr>
            <a:r>
              <a:rPr lang="en-US" dirty="0" smtClean="0"/>
              <a:t>June 8, 1:00PM </a:t>
            </a:r>
            <a:r>
              <a:rPr lang="en-US" dirty="0"/>
              <a:t>- </a:t>
            </a:r>
            <a:r>
              <a:rPr lang="en-US" dirty="0" smtClean="0"/>
              <a:t>3:00PM</a:t>
            </a:r>
          </a:p>
          <a:p>
            <a:pPr>
              <a:spcBef>
                <a:spcPts val="1800"/>
              </a:spcBef>
            </a:pPr>
            <a:r>
              <a:rPr lang="en-US" dirty="0" smtClean="0">
                <a:solidFill>
                  <a:srgbClr val="0070C0"/>
                </a:solidFill>
              </a:rPr>
              <a:t>Development&amp;Operations vs. DevOps</a:t>
            </a:r>
            <a:endParaRPr lang="en-US" dirty="0">
              <a:solidFill>
                <a:srgbClr val="0070C0"/>
              </a:solidFill>
            </a:endParaRPr>
          </a:p>
          <a:p>
            <a:pPr lvl="1">
              <a:spcAft>
                <a:spcPts val="0"/>
              </a:spcAft>
            </a:pPr>
            <a:r>
              <a:rPr lang="en-US" dirty="0" smtClean="0"/>
              <a:t>July 29, </a:t>
            </a:r>
            <a:r>
              <a:rPr lang="en-US" dirty="0"/>
              <a:t>1:00PM - </a:t>
            </a:r>
            <a:r>
              <a:rPr lang="en-US" dirty="0" smtClean="0"/>
              <a:t>3:00PM</a:t>
            </a:r>
          </a:p>
          <a:p>
            <a:pPr>
              <a:spcBef>
                <a:spcPts val="1800"/>
              </a:spcBef>
            </a:pPr>
            <a:r>
              <a:rPr lang="en-US" dirty="0" smtClean="0">
                <a:solidFill>
                  <a:srgbClr val="0070C0"/>
                </a:solidFill>
              </a:rPr>
              <a:t>Facilitating Productive Meetings</a:t>
            </a:r>
            <a:endParaRPr lang="en-US" dirty="0">
              <a:solidFill>
                <a:srgbClr val="0070C0"/>
              </a:solidFill>
            </a:endParaRPr>
          </a:p>
          <a:p>
            <a:pPr lvl="1">
              <a:spcAft>
                <a:spcPts val="0"/>
              </a:spcAft>
            </a:pPr>
            <a:r>
              <a:rPr lang="en-US" dirty="0" smtClean="0"/>
              <a:t>August 27, </a:t>
            </a:r>
            <a:r>
              <a:rPr lang="en-US" dirty="0"/>
              <a:t>1:00PM - </a:t>
            </a:r>
            <a:r>
              <a:rPr lang="en-US" dirty="0" smtClean="0"/>
              <a:t>3:00PM</a:t>
            </a:r>
          </a:p>
          <a:p>
            <a:pPr lvl="1">
              <a:spcAft>
                <a:spcPts val="0"/>
              </a:spcAft>
            </a:pPr>
            <a:endParaRPr lang="en-US" dirty="0"/>
          </a:p>
          <a:p>
            <a:pPr marL="457200" lvl="1" indent="0">
              <a:spcAft>
                <a:spcPts val="0"/>
              </a:spcAft>
              <a:buNone/>
            </a:pPr>
            <a:r>
              <a:rPr lang="en-US" sz="1800" b="1" dirty="0" smtClean="0">
                <a:solidFill>
                  <a:schemeClr val="accent1"/>
                </a:solidFill>
              </a:rPr>
              <a:t>More information on the ECN Training Registration page:</a:t>
            </a:r>
            <a:endParaRPr lang="en-US" sz="1200" dirty="0">
              <a:solidFill>
                <a:schemeClr val="accent1"/>
              </a:solidFill>
            </a:endParaRPr>
          </a:p>
          <a:p>
            <a:pPr marL="60325" lvl="1" indent="0">
              <a:spcAft>
                <a:spcPts val="0"/>
              </a:spcAft>
              <a:buNone/>
            </a:pPr>
            <a:r>
              <a:rPr lang="en-US" sz="1300" b="1" dirty="0" smtClean="0"/>
              <a:t>http</a:t>
            </a:r>
            <a:r>
              <a:rPr lang="en-US" sz="1300" b="1" dirty="0"/>
              <a:t>://ecn.uscis.dhs.gov/team/mgtoit/Offices/oit/ATD/Training_Registration/SitePages/default.aspx</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45</a:t>
            </a:fld>
            <a:endParaRPr lang="en-US" dirty="0">
              <a:solidFill>
                <a:srgbClr val="FFFFFF"/>
              </a:solidFill>
            </a:endParaRPr>
          </a:p>
        </p:txBody>
      </p:sp>
    </p:spTree>
    <p:extLst>
      <p:ext uri="{BB962C8B-B14F-4D97-AF65-F5344CB8AC3E}">
        <p14:creationId xmlns:p14="http://schemas.microsoft.com/office/powerpoint/2010/main" val="307811458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is…</a:t>
            </a:r>
            <a:endParaRPr lang="en-US" dirty="0"/>
          </a:p>
        </p:txBody>
      </p:sp>
      <p:sp>
        <p:nvSpPr>
          <p:cNvPr id="7" name="Rectangle 6"/>
          <p:cNvSpPr/>
          <p:nvPr/>
        </p:nvSpPr>
        <p:spPr>
          <a:xfrm rot="20648756">
            <a:off x="4466514" y="4582665"/>
            <a:ext cx="4708071" cy="1200328"/>
          </a:xfrm>
          <a:prstGeom prst="rect">
            <a:avLst/>
          </a:prstGeom>
          <a:noFill/>
        </p:spPr>
        <p:txBody>
          <a:bodyPr wrap="square" lIns="91440" tIns="45720" rIns="91440" bIns="45720">
            <a:spAutoFit/>
          </a:bodyPr>
          <a:lstStyle/>
          <a:p>
            <a:pPr algn="ctr"/>
            <a:r>
              <a:rPr lang="en-US" sz="2400" dirty="0"/>
              <a:t>Automation over documentation (and more automation</a:t>
            </a:r>
            <a:r>
              <a:rPr lang="en-US" sz="2400" dirty="0" smtClean="0"/>
              <a:t>...and </a:t>
            </a:r>
            <a:r>
              <a:rPr lang="en-US" sz="2400" dirty="0"/>
              <a:t>more...)</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 name="Rectangle 7"/>
          <p:cNvSpPr/>
          <p:nvPr/>
        </p:nvSpPr>
        <p:spPr>
          <a:xfrm rot="21014304">
            <a:off x="111209" y="2466396"/>
            <a:ext cx="4895475" cy="830997"/>
          </a:xfrm>
          <a:prstGeom prst="rect">
            <a:avLst/>
          </a:prstGeom>
          <a:noFill/>
        </p:spPr>
        <p:txBody>
          <a:bodyPr wrap="square" lIns="91440" tIns="45720" rIns="91440" bIns="45720">
            <a:spAutoFit/>
          </a:bodyPr>
          <a:lstStyle/>
          <a:p>
            <a:pPr algn="ctr"/>
            <a:r>
              <a:rPr lang="en-US" sz="2400" dirty="0"/>
              <a:t>Knowing that good software doesn't end with </a:t>
            </a:r>
            <a:r>
              <a:rPr lang="en-US" sz="2400" dirty="0" smtClean="0"/>
              <a:t>development/release</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Rectangle 8"/>
          <p:cNvSpPr/>
          <p:nvPr/>
        </p:nvSpPr>
        <p:spPr>
          <a:xfrm rot="275210">
            <a:off x="253988" y="1185015"/>
            <a:ext cx="4895475" cy="830997"/>
          </a:xfrm>
          <a:prstGeom prst="rect">
            <a:avLst/>
          </a:prstGeom>
          <a:noFill/>
        </p:spPr>
        <p:txBody>
          <a:bodyPr wrap="square" lIns="91440" tIns="45720" rIns="91440" bIns="45720">
            <a:spAutoFit/>
          </a:bodyPr>
          <a:lstStyle/>
          <a:p>
            <a:pPr algn="ctr"/>
            <a:r>
              <a:rPr lang="en-US" sz="2400" dirty="0"/>
              <a:t>About creating visibility between </a:t>
            </a:r>
            <a:r>
              <a:rPr lang="en-US" sz="2400" dirty="0" smtClean="0"/>
              <a:t>Dev </a:t>
            </a:r>
            <a:r>
              <a:rPr lang="en-US" sz="2400" dirty="0"/>
              <a:t>and </a:t>
            </a:r>
            <a:r>
              <a:rPr lang="en-US" sz="2400" dirty="0" smtClean="0"/>
              <a:t>Ops</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 name="Rectangle 9"/>
          <p:cNvSpPr/>
          <p:nvPr/>
        </p:nvSpPr>
        <p:spPr>
          <a:xfrm rot="559727">
            <a:off x="4592217" y="2143882"/>
            <a:ext cx="4895475" cy="830997"/>
          </a:xfrm>
          <a:prstGeom prst="rect">
            <a:avLst/>
          </a:prstGeom>
          <a:noFill/>
        </p:spPr>
        <p:txBody>
          <a:bodyPr wrap="square" lIns="91440" tIns="45720" rIns="91440" bIns="45720">
            <a:spAutoFit/>
          </a:bodyPr>
          <a:lstStyle/>
          <a:p>
            <a:pPr algn="ctr"/>
            <a:r>
              <a:rPr lang="en-US" sz="2400" dirty="0"/>
              <a:t>About creating self-service infrastructure for teams</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 name="Rectangle 10"/>
          <p:cNvSpPr/>
          <p:nvPr/>
        </p:nvSpPr>
        <p:spPr>
          <a:xfrm rot="21036250">
            <a:off x="318820" y="3972952"/>
            <a:ext cx="4895475" cy="1200328"/>
          </a:xfrm>
          <a:prstGeom prst="rect">
            <a:avLst/>
          </a:prstGeom>
          <a:noFill/>
        </p:spPr>
        <p:txBody>
          <a:bodyPr wrap="square" lIns="91440" tIns="45720" rIns="91440" bIns="45720">
            <a:spAutoFit/>
          </a:bodyPr>
          <a:lstStyle/>
          <a:p>
            <a:pPr algn="ctr"/>
            <a:r>
              <a:rPr lang="en-US" sz="2400" dirty="0" smtClean="0"/>
              <a:t>Ensuring </a:t>
            </a:r>
            <a:r>
              <a:rPr lang="en-US" sz="2400" dirty="0"/>
              <a:t>a continual feedback loop between development and operations</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 name="TextBox 13"/>
          <p:cNvSpPr txBox="1"/>
          <p:nvPr/>
        </p:nvSpPr>
        <p:spPr>
          <a:xfrm>
            <a:off x="5963132" y="3244724"/>
            <a:ext cx="1428696" cy="461665"/>
          </a:xfrm>
          <a:prstGeom prst="rect">
            <a:avLst/>
          </a:prstGeom>
          <a:noFill/>
        </p:spPr>
        <p:txBody>
          <a:bodyPr wrap="none" rtlCol="0">
            <a:spAutoFit/>
          </a:bodyPr>
          <a:lstStyle/>
          <a:p>
            <a:r>
              <a:rPr lang="en-US" sz="2400" dirty="0" smtClean="0">
                <a:solidFill>
                  <a:srgbClr val="FF0000"/>
                </a:solidFill>
              </a:rPr>
              <a:t>Not a role</a:t>
            </a:r>
            <a:endParaRPr lang="en-US" sz="2400" dirty="0">
              <a:solidFill>
                <a:srgbClr val="FF0000"/>
              </a:solidFill>
            </a:endParaRPr>
          </a:p>
        </p:txBody>
      </p:sp>
      <p:sp>
        <p:nvSpPr>
          <p:cNvPr id="16" name="TextBox 15"/>
          <p:cNvSpPr txBox="1"/>
          <p:nvPr/>
        </p:nvSpPr>
        <p:spPr>
          <a:xfrm>
            <a:off x="5867400" y="1219200"/>
            <a:ext cx="2326027" cy="461665"/>
          </a:xfrm>
          <a:prstGeom prst="rect">
            <a:avLst/>
          </a:prstGeom>
          <a:noFill/>
        </p:spPr>
        <p:txBody>
          <a:bodyPr wrap="none" rtlCol="0">
            <a:spAutoFit/>
          </a:bodyPr>
          <a:lstStyle/>
          <a:p>
            <a:r>
              <a:rPr lang="en-US" sz="2400" dirty="0" smtClean="0">
                <a:solidFill>
                  <a:srgbClr val="FF0000"/>
                </a:solidFill>
              </a:rPr>
              <a:t>Not a set of tools</a:t>
            </a:r>
            <a:endParaRPr lang="en-US" sz="2400" dirty="0">
              <a:solidFill>
                <a:srgbClr val="FF0000"/>
              </a:solidFill>
            </a:endParaRPr>
          </a:p>
        </p:txBody>
      </p:sp>
      <p:sp>
        <p:nvSpPr>
          <p:cNvPr id="17" name="TextBox 16"/>
          <p:cNvSpPr txBox="1"/>
          <p:nvPr/>
        </p:nvSpPr>
        <p:spPr>
          <a:xfrm rot="254519">
            <a:off x="955945" y="5384253"/>
            <a:ext cx="3436157" cy="461665"/>
          </a:xfrm>
          <a:prstGeom prst="rect">
            <a:avLst/>
          </a:prstGeom>
          <a:noFill/>
        </p:spPr>
        <p:txBody>
          <a:bodyPr wrap="none" rtlCol="0">
            <a:spAutoFit/>
          </a:bodyPr>
          <a:lstStyle/>
          <a:p>
            <a:r>
              <a:rPr lang="en-US" sz="2400" dirty="0" smtClean="0">
                <a:solidFill>
                  <a:srgbClr val="FF0000"/>
                </a:solidFill>
              </a:rPr>
              <a:t>Not a prescriptive process</a:t>
            </a:r>
            <a:endParaRPr lang="en-US" sz="2400" dirty="0">
              <a:solidFill>
                <a:srgbClr val="FF0000"/>
              </a:solidFill>
            </a:endParaRPr>
          </a:p>
        </p:txBody>
      </p:sp>
      <p:sp>
        <p:nvSpPr>
          <p:cNvPr id="12" name="TextBox 11"/>
          <p:cNvSpPr txBox="1"/>
          <p:nvPr/>
        </p:nvSpPr>
        <p:spPr>
          <a:xfrm rot="21198800">
            <a:off x="5412062" y="3948828"/>
            <a:ext cx="1960693" cy="461665"/>
          </a:xfrm>
          <a:prstGeom prst="rect">
            <a:avLst/>
          </a:prstGeom>
          <a:noFill/>
        </p:spPr>
        <p:txBody>
          <a:bodyPr wrap="none" rtlCol="0">
            <a:spAutoFit/>
          </a:bodyPr>
          <a:lstStyle/>
          <a:p>
            <a:r>
              <a:rPr lang="en-US" sz="2400" dirty="0" smtClean="0">
                <a:solidFill>
                  <a:srgbClr val="FF0000"/>
                </a:solidFill>
              </a:rPr>
              <a:t>Not just CI/CD</a:t>
            </a:r>
            <a:endParaRPr lang="en-US" sz="2400" dirty="0">
              <a:solidFill>
                <a:srgbClr val="FF0000"/>
              </a:solidFill>
            </a:endParaRPr>
          </a:p>
        </p:txBody>
      </p:sp>
      <p:sp>
        <p:nvSpPr>
          <p:cNvPr id="13"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5</a:t>
            </a:fld>
            <a:endParaRPr lang="en-US" dirty="0">
              <a:solidFill>
                <a:srgbClr val="FFFFFF"/>
              </a:solidFill>
            </a:endParaRPr>
          </a:p>
        </p:txBody>
      </p:sp>
    </p:spTree>
    <p:extLst>
      <p:ext uri="{BB962C8B-B14F-4D97-AF65-F5344CB8AC3E}">
        <p14:creationId xmlns:p14="http://schemas.microsoft.com/office/powerpoint/2010/main" val="12792364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DevOps?</a:t>
            </a:r>
            <a:endParaRPr lang="en-US" dirty="0"/>
          </a:p>
        </p:txBody>
      </p:sp>
      <p:sp>
        <p:nvSpPr>
          <p:cNvPr id="3" name="Content Placeholder 2"/>
          <p:cNvSpPr>
            <a:spLocks noGrp="1"/>
          </p:cNvSpPr>
          <p:nvPr>
            <p:ph idx="1"/>
          </p:nvPr>
        </p:nvSpPr>
        <p:spPr>
          <a:xfrm>
            <a:off x="457200" y="1143000"/>
            <a:ext cx="8229600" cy="4849537"/>
          </a:xfrm>
        </p:spPr>
        <p:txBody>
          <a:bodyPr>
            <a:normAutofit/>
          </a:bodyPr>
          <a:lstStyle/>
          <a:p>
            <a:pPr marL="0" indent="0" algn="ctr">
              <a:buNone/>
            </a:pPr>
            <a:r>
              <a:rPr lang="en-US" sz="4000" dirty="0"/>
              <a:t>DevOps is the practice of operations and development engineers participating together in the entire service lifecycle, from design through the development process to production support.</a:t>
            </a:r>
            <a:endParaRPr lang="en-US" dirty="0"/>
          </a:p>
        </p:txBody>
      </p:sp>
      <p:sp>
        <p:nvSpPr>
          <p:cNvPr id="4" name="TextBox 3"/>
          <p:cNvSpPr txBox="1"/>
          <p:nvPr/>
        </p:nvSpPr>
        <p:spPr>
          <a:xfrm>
            <a:off x="3969248" y="5938224"/>
            <a:ext cx="1608133" cy="246221"/>
          </a:xfrm>
          <a:prstGeom prst="rect">
            <a:avLst/>
          </a:prstGeom>
          <a:noFill/>
        </p:spPr>
        <p:txBody>
          <a:bodyPr wrap="none" rtlCol="0">
            <a:spAutoFit/>
          </a:bodyPr>
          <a:lstStyle/>
          <a:p>
            <a:pPr algn="ctr"/>
            <a:r>
              <a:rPr lang="en-US" sz="1000" dirty="0"/>
              <a:t>http://theagileadmin.com</a:t>
            </a:r>
            <a:r>
              <a:rPr lang="en-US" sz="1000" dirty="0" smtClean="0"/>
              <a:t>/</a:t>
            </a:r>
            <a:endParaRPr lang="en-US" sz="1000" dirty="0"/>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6</a:t>
            </a:fld>
            <a:endParaRPr lang="en-US" dirty="0">
              <a:solidFill>
                <a:srgbClr val="FFFFFF"/>
              </a:solidFill>
            </a:endParaRPr>
          </a:p>
        </p:txBody>
      </p:sp>
    </p:spTree>
    <p:extLst>
      <p:ext uri="{BB962C8B-B14F-4D97-AF65-F5344CB8AC3E}">
        <p14:creationId xmlns:p14="http://schemas.microsoft.com/office/powerpoint/2010/main" val="291643504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1143000" y="990600"/>
            <a:ext cx="7523261" cy="2022081"/>
          </a:xfrm>
        </p:spPr>
        <p:txBody>
          <a:bodyPr>
            <a:noAutofit/>
          </a:bodyPr>
          <a:lstStyle/>
          <a:p>
            <a:pPr algn="l" eaLnBrk="1" hangingPunct="1">
              <a:defRPr/>
            </a:pPr>
            <a:r>
              <a:rPr lang="en-US" sz="3600" b="0" dirty="0" smtClean="0">
                <a:solidFill>
                  <a:schemeClr val="tx1"/>
                </a:solidFill>
                <a:latin typeface="+mn-lt"/>
                <a:cs typeface="Calibri"/>
                <a:sym typeface="Open Sans Light" charset="0"/>
              </a:rPr>
              <a:t>The “wall” caused by conflicting motivations, processes, and tooling</a:t>
            </a:r>
            <a:r>
              <a:rPr lang="en-US" sz="3600" i="1" dirty="0" smtClean="0">
                <a:solidFill>
                  <a:srgbClr val="343434"/>
                </a:solidFill>
                <a:latin typeface="+mn-lt"/>
                <a:cs typeface="Calibri"/>
                <a:sym typeface="Open Sans Light" charset="0"/>
              </a:rPr>
              <a:t/>
            </a:r>
            <a:br>
              <a:rPr lang="en-US" sz="3600" i="1" dirty="0" smtClean="0">
                <a:solidFill>
                  <a:srgbClr val="343434"/>
                </a:solidFill>
                <a:latin typeface="+mn-lt"/>
                <a:cs typeface="Calibri"/>
                <a:sym typeface="Open Sans Light" charset="0"/>
              </a:rPr>
            </a:br>
            <a:endParaRPr lang="en-US" sz="3600" i="1" dirty="0">
              <a:solidFill>
                <a:srgbClr val="343434"/>
              </a:solidFill>
              <a:latin typeface="+mn-lt"/>
              <a:cs typeface="Calibri"/>
              <a:sym typeface="Open Sans Light" charset="0"/>
            </a:endParaRPr>
          </a:p>
        </p:txBody>
      </p:sp>
      <p:sp>
        <p:nvSpPr>
          <p:cNvPr id="20485" name="Rectangle 5"/>
          <p:cNvSpPr>
            <a:spLocks/>
          </p:cNvSpPr>
          <p:nvPr/>
        </p:nvSpPr>
        <p:spPr bwMode="auto">
          <a:xfrm>
            <a:off x="2432626" y="5878725"/>
            <a:ext cx="2877602" cy="57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r">
              <a:lnSpc>
                <a:spcPts val="1266"/>
              </a:lnSpc>
            </a:pPr>
            <a:r>
              <a:rPr lang="en-US" sz="1000" dirty="0">
                <a:solidFill>
                  <a:srgbClr val="535353"/>
                </a:solidFill>
                <a:latin typeface="Helvetica" charset="0"/>
                <a:ea typeface="ＭＳ Ｐゴシック" charset="0"/>
                <a:sym typeface="Helvetica" charset="0"/>
              </a:rPr>
              <a:t>Icons: http://dev2ops.org</a:t>
            </a:r>
          </a:p>
          <a:p>
            <a:pPr>
              <a:lnSpc>
                <a:spcPts val="1266"/>
              </a:lnSpc>
            </a:pPr>
            <a:endParaRPr lang="en-US" sz="800" dirty="0">
              <a:solidFill>
                <a:srgbClr val="535353"/>
              </a:solidFill>
              <a:latin typeface="Helvetica" charset="0"/>
              <a:ea typeface="ＭＳ Ｐゴシック" charset="0"/>
              <a:sym typeface="Helvetica" charset="0"/>
            </a:endParaRPr>
          </a:p>
          <a:p>
            <a:pPr>
              <a:lnSpc>
                <a:spcPts val="1266"/>
              </a:lnSpc>
            </a:pPr>
            <a:endParaRPr lang="en-US" sz="800" dirty="0">
              <a:ea typeface="ＭＳ Ｐゴシック" charset="0"/>
            </a:endParaRPr>
          </a:p>
        </p:txBody>
      </p:sp>
      <p:pic>
        <p:nvPicPr>
          <p:cNvPr id="4" name="Picture 3"/>
          <p:cNvPicPr>
            <a:picLocks noChangeAspect="1"/>
          </p:cNvPicPr>
          <p:nvPr/>
        </p:nvPicPr>
        <p:blipFill>
          <a:blip r:embed="rId3"/>
          <a:stretch>
            <a:fillRect/>
          </a:stretch>
        </p:blipFill>
        <p:spPr>
          <a:xfrm>
            <a:off x="732235" y="2936481"/>
            <a:ext cx="3718525" cy="2652548"/>
          </a:xfrm>
          <a:prstGeom prst="rect">
            <a:avLst/>
          </a:prstGeom>
        </p:spPr>
      </p:pic>
      <p:pic>
        <p:nvPicPr>
          <p:cNvPr id="5" name="Picture 4"/>
          <p:cNvPicPr>
            <a:picLocks noChangeAspect="1"/>
          </p:cNvPicPr>
          <p:nvPr/>
        </p:nvPicPr>
        <p:blipFill>
          <a:blip r:embed="rId4"/>
          <a:stretch>
            <a:fillRect/>
          </a:stretch>
        </p:blipFill>
        <p:spPr>
          <a:xfrm>
            <a:off x="4846911" y="2720028"/>
            <a:ext cx="3738785" cy="2667000"/>
          </a:xfrm>
          <a:prstGeom prst="rect">
            <a:avLst/>
          </a:prstGeom>
        </p:spPr>
      </p:pic>
      <p:sp>
        <p:nvSpPr>
          <p:cNvPr id="7" name="Title 1"/>
          <p:cNvSpPr txBox="1">
            <a:spLocks/>
          </p:cNvSpPr>
          <p:nvPr/>
        </p:nvSpPr>
        <p:spPr bwMode="auto">
          <a:xfrm>
            <a:off x="423357" y="0"/>
            <a:ext cx="82296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Historical Divide</a:t>
            </a:r>
            <a:endParaRPr lang="en-US" kern="0" dirty="0"/>
          </a:p>
        </p:txBody>
      </p:sp>
      <p:sp>
        <p:nvSpPr>
          <p:cNvPr id="8"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7</a:t>
            </a:fld>
            <a:endParaRPr lang="en-US" dirty="0">
              <a:solidFill>
                <a:srgbClr val="FFFFFF"/>
              </a:solidFill>
            </a:endParaRPr>
          </a:p>
        </p:txBody>
      </p:sp>
    </p:spTree>
    <p:extLst>
      <p:ext uri="{BB962C8B-B14F-4D97-AF65-F5344CB8AC3E}">
        <p14:creationId xmlns:p14="http://schemas.microsoft.com/office/powerpoint/2010/main" val="1683067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678" y="0"/>
            <a:ext cx="8229600" cy="646331"/>
          </a:xfrm>
        </p:spPr>
        <p:txBody>
          <a:bodyPr>
            <a:normAutofit/>
          </a:bodyPr>
          <a:lstStyle/>
          <a:p>
            <a:r>
              <a:rPr lang="en-US" dirty="0" smtClean="0"/>
              <a:t>Agile Operations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8</a:t>
            </a:fld>
            <a:endParaRPr lang="en-US" dirty="0">
              <a:solidFill>
                <a:srgbClr val="FFFFFF"/>
              </a:solidFill>
            </a:endParaRPr>
          </a:p>
        </p:txBody>
      </p:sp>
      <p:pic>
        <p:nvPicPr>
          <p:cNvPr id="6" name="Picture 5"/>
          <p:cNvPicPr>
            <a:picLocks noChangeAspect="1"/>
          </p:cNvPicPr>
          <p:nvPr/>
        </p:nvPicPr>
        <p:blipFill>
          <a:blip r:embed="rId3"/>
          <a:stretch>
            <a:fillRect/>
          </a:stretch>
        </p:blipFill>
        <p:spPr>
          <a:xfrm>
            <a:off x="838201" y="3505201"/>
            <a:ext cx="7239000" cy="2401704"/>
          </a:xfrm>
          <a:prstGeom prst="rect">
            <a:avLst/>
          </a:prstGeom>
        </p:spPr>
      </p:pic>
      <p:sp>
        <p:nvSpPr>
          <p:cNvPr id="5" name="Content Placeholder 2"/>
          <p:cNvSpPr>
            <a:spLocks noGrp="1"/>
          </p:cNvSpPr>
          <p:nvPr>
            <p:ph idx="1"/>
          </p:nvPr>
        </p:nvSpPr>
        <p:spPr>
          <a:xfrm>
            <a:off x="457200" y="685800"/>
            <a:ext cx="8229600" cy="4525963"/>
          </a:xfrm>
        </p:spPr>
        <p:txBody>
          <a:bodyPr/>
          <a:lstStyle/>
          <a:p>
            <a:pPr marL="0" indent="0">
              <a:lnSpc>
                <a:spcPct val="120000"/>
              </a:lnSpc>
              <a:buNone/>
            </a:pPr>
            <a:r>
              <a:rPr lang="en-US" dirty="0"/>
              <a:t>Operations has 4 Work </a:t>
            </a:r>
            <a:r>
              <a:rPr lang="en-US" dirty="0" smtClean="0"/>
              <a:t>Types:</a:t>
            </a:r>
            <a:endParaRPr lang="en-US" dirty="0"/>
          </a:p>
          <a:p>
            <a:pPr marL="457200" indent="-457200">
              <a:lnSpc>
                <a:spcPct val="120000"/>
              </a:lnSpc>
              <a:buFont typeface="+mj-lt"/>
              <a:buAutoNum type="arabicPeriod"/>
            </a:pPr>
            <a:r>
              <a:rPr lang="en-US" dirty="0" smtClean="0"/>
              <a:t>Business </a:t>
            </a:r>
            <a:r>
              <a:rPr lang="en-US" dirty="0"/>
              <a:t>Projects (</a:t>
            </a:r>
            <a:r>
              <a:rPr lang="en-US" dirty="0" smtClean="0"/>
              <a:t>New Service)</a:t>
            </a:r>
            <a:endParaRPr lang="en-US" dirty="0"/>
          </a:p>
          <a:p>
            <a:pPr marL="457200" indent="-457200">
              <a:lnSpc>
                <a:spcPct val="110000"/>
              </a:lnSpc>
              <a:buFont typeface="+mj-lt"/>
              <a:buAutoNum type="arabicPeriod"/>
            </a:pPr>
            <a:r>
              <a:rPr lang="en-US" dirty="0" smtClean="0"/>
              <a:t>Internal </a:t>
            </a:r>
            <a:r>
              <a:rPr lang="en-US" dirty="0"/>
              <a:t>Projects (Implement CM)</a:t>
            </a:r>
          </a:p>
          <a:p>
            <a:pPr marL="457200" indent="-457200">
              <a:lnSpc>
                <a:spcPct val="110000"/>
              </a:lnSpc>
              <a:buFont typeface="+mj-lt"/>
              <a:buAutoNum type="arabicPeriod"/>
            </a:pPr>
            <a:r>
              <a:rPr lang="en-US" dirty="0" smtClean="0"/>
              <a:t>Planned </a:t>
            </a:r>
            <a:r>
              <a:rPr lang="en-US" dirty="0"/>
              <a:t>Changes (Tickets)</a:t>
            </a:r>
          </a:p>
          <a:p>
            <a:pPr marL="457200" indent="-457200">
              <a:lnSpc>
                <a:spcPct val="110000"/>
              </a:lnSpc>
              <a:buFont typeface="+mj-lt"/>
              <a:buAutoNum type="arabicPeriod"/>
            </a:pPr>
            <a:r>
              <a:rPr lang="en-US" dirty="0" smtClean="0"/>
              <a:t>Unplanned </a:t>
            </a:r>
            <a:r>
              <a:rPr lang="en-US" dirty="0"/>
              <a:t>Changes (Break-fix)</a:t>
            </a:r>
          </a:p>
          <a:p>
            <a:endParaRPr lang="en-US" dirty="0"/>
          </a:p>
        </p:txBody>
      </p:sp>
    </p:spTree>
    <p:extLst>
      <p:ext uri="{BB962C8B-B14F-4D97-AF65-F5344CB8AC3E}">
        <p14:creationId xmlns:p14="http://schemas.microsoft.com/office/powerpoint/2010/main" val="401064271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90307" y="2188288"/>
            <a:ext cx="3695700" cy="3510915"/>
          </a:xfrm>
          <a:prstGeom prst="rect">
            <a:avLst/>
          </a:prstGeom>
        </p:spPr>
      </p:pic>
      <p:sp>
        <p:nvSpPr>
          <p:cNvPr id="3" name="TextBox 2"/>
          <p:cNvSpPr txBox="1"/>
          <p:nvPr/>
        </p:nvSpPr>
        <p:spPr>
          <a:xfrm>
            <a:off x="3900427" y="5943600"/>
            <a:ext cx="1275459" cy="246221"/>
          </a:xfrm>
          <a:prstGeom prst="rect">
            <a:avLst/>
          </a:prstGeom>
          <a:noFill/>
        </p:spPr>
        <p:txBody>
          <a:bodyPr wrap="none" rtlCol="0">
            <a:spAutoFit/>
          </a:bodyPr>
          <a:lstStyle/>
          <a:p>
            <a:r>
              <a:rPr lang="en-US" sz="1000" dirty="0" smtClean="0">
                <a:latin typeface="Helvetica"/>
                <a:cs typeface="Helvetica"/>
              </a:rPr>
              <a:t>Image: devops.png</a:t>
            </a:r>
            <a:endParaRPr lang="en-US" sz="1000" dirty="0">
              <a:latin typeface="Helvetica"/>
              <a:cs typeface="Helvetica"/>
            </a:endParaRPr>
          </a:p>
        </p:txBody>
      </p:sp>
      <p:sp>
        <p:nvSpPr>
          <p:cNvPr id="9" name="Rectangle 1"/>
          <p:cNvSpPr txBox="1">
            <a:spLocks noChangeArrowheads="1"/>
          </p:cNvSpPr>
          <p:nvPr/>
        </p:nvSpPr>
        <p:spPr>
          <a:xfrm>
            <a:off x="457200" y="990601"/>
            <a:ext cx="8305799" cy="12953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baseline="0">
                <a:solidFill>
                  <a:schemeClr val="tx1"/>
                </a:solidFill>
                <a:latin typeface="+mj-lt"/>
                <a:ea typeface="+mj-ea"/>
                <a:cs typeface="+mj-cs"/>
              </a:defRPr>
            </a:lvl1pPr>
          </a:lstStyle>
          <a:p>
            <a:pPr>
              <a:defRPr/>
            </a:pPr>
            <a:r>
              <a:rPr lang="en-US" sz="2800" dirty="0" smtClean="0">
                <a:solidFill>
                  <a:srgbClr val="343434"/>
                </a:solidFill>
                <a:latin typeface="+mn-lt"/>
                <a:cs typeface="Open Sans Light" charset="0"/>
                <a:sym typeface="Open Sans Light" charset="0"/>
              </a:rPr>
              <a:t>To bring about true business agility, the entire development-to-operations lifecycle should be treated as a single end-to-end unified process</a:t>
            </a:r>
            <a:r>
              <a:rPr lang="en-US" sz="2800" i="1" dirty="0" smtClean="0">
                <a:solidFill>
                  <a:srgbClr val="343434"/>
                </a:solidFill>
                <a:latin typeface="+mn-lt"/>
                <a:sym typeface="Open Sans Light" charset="0"/>
              </a:rPr>
              <a:t/>
            </a:r>
            <a:br>
              <a:rPr lang="en-US" sz="2800" i="1" dirty="0" smtClean="0">
                <a:solidFill>
                  <a:srgbClr val="343434"/>
                </a:solidFill>
                <a:latin typeface="+mn-lt"/>
                <a:sym typeface="Open Sans Light" charset="0"/>
              </a:rPr>
            </a:br>
            <a:endParaRPr lang="en-US" sz="2800" i="1" dirty="0">
              <a:solidFill>
                <a:srgbClr val="343434"/>
              </a:solidFill>
              <a:latin typeface="+mn-lt"/>
              <a:sym typeface="Open Sans Light" charset="0"/>
            </a:endParaRPr>
          </a:p>
        </p:txBody>
      </p:sp>
      <p:sp>
        <p:nvSpPr>
          <p:cNvPr id="6" name="Title 1"/>
          <p:cNvSpPr txBox="1">
            <a:spLocks/>
          </p:cNvSpPr>
          <p:nvPr/>
        </p:nvSpPr>
        <p:spPr bwMode="auto">
          <a:xfrm>
            <a:off x="423357" y="0"/>
            <a:ext cx="82296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Closing the Divide</a:t>
            </a:r>
            <a:endParaRPr lang="en-US" kern="0" dirty="0"/>
          </a:p>
        </p:txBody>
      </p:sp>
      <p:sp>
        <p:nvSpPr>
          <p:cNvPr id="8"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9</a:t>
            </a:fld>
            <a:endParaRPr lang="en-US" dirty="0">
              <a:solidFill>
                <a:srgbClr val="FFFFFF"/>
              </a:solidFill>
            </a:endParaRPr>
          </a:p>
        </p:txBody>
      </p:sp>
    </p:spTree>
    <p:extLst>
      <p:ext uri="{BB962C8B-B14F-4D97-AF65-F5344CB8AC3E}">
        <p14:creationId xmlns:p14="http://schemas.microsoft.com/office/powerpoint/2010/main" val="86120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Theme2">
  <a:themeElements>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SCIS CCRM Presentation Template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SCIS CCRM Presentation Template (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SCIS CCRM Presentation Template (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SCIS CCRM Presentation Template (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SCIS CCRM Presentation Template (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SCIS CCRM Presentation Template (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SCIS CCRM Presentation Template (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SCIS CCRM Presentation Template (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SCIS CCRM Presentation Template (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SCIS CCRM Presentation Template (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SCIS CCRM Presentation Template (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SCIS CCRM Presentation Template (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BaseColor Theme1">
      <a:dk1>
        <a:sysClr val="windowText" lastClr="000000"/>
      </a:dk1>
      <a:lt1>
        <a:sysClr val="window" lastClr="FFFFFF"/>
      </a:lt1>
      <a:dk2>
        <a:srgbClr val="003366"/>
      </a:dk2>
      <a:lt2>
        <a:srgbClr val="D8D8D8"/>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escription0 xmlns="a21ab319-13e6-413f-ae0b-49fcafe4b823">This is the slide deck for the January 22, 2015 Agile Leadership Forum event. </Description0>
    <Functional_x0020_Area xmlns="a21ab319-13e6-413f-ae0b-49fcafe4b823">ALF</Functional_x0020_Area>
    <Order0 xmlns="a21ab319-13e6-413f-ae0b-49fcafe4b823" xsi:nil="true"/>
    <_dlc_DocId xmlns="c8d2ca9d-001e-4180-827d-6b537c74c1ad">MGMT-7207-8</_dlc_DocId>
    <_dlc_DocIdUrl xmlns="c8d2ca9d-001e-4180-827d-6b537c74c1ad">
      <Url>http://ecn.uscis.dhs.gov/team/mgmt/Offices/oit/ATD/_layouts/DocIdRedir.aspx?ID=MGMT-7207-8</Url>
      <Description>MGMT-7207-8</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47C9B168C24C64CB42745280380B530" ma:contentTypeVersion="4" ma:contentTypeDescription="Create a new document." ma:contentTypeScope="" ma:versionID="d13a9aae76b38dd305c00be80478b8e0">
  <xsd:schema xmlns:xsd="http://www.w3.org/2001/XMLSchema" xmlns:xs="http://www.w3.org/2001/XMLSchema" xmlns:p="http://schemas.microsoft.com/office/2006/metadata/properties" xmlns:ns2="c8d2ca9d-001e-4180-827d-6b537c74c1ad" xmlns:ns3="a21ab319-13e6-413f-ae0b-49fcafe4b823" targetNamespace="http://schemas.microsoft.com/office/2006/metadata/properties" ma:root="true" ma:fieldsID="85486bd5d59243103eea12e7dcd123e1" ns2:_="" ns3:_="">
    <xsd:import namespace="c8d2ca9d-001e-4180-827d-6b537c74c1ad"/>
    <xsd:import namespace="a21ab319-13e6-413f-ae0b-49fcafe4b823"/>
    <xsd:element name="properties">
      <xsd:complexType>
        <xsd:sequence>
          <xsd:element name="documentManagement">
            <xsd:complexType>
              <xsd:all>
                <xsd:element ref="ns2:_dlc_DocId" minOccurs="0"/>
                <xsd:element ref="ns2:_dlc_DocIdUrl" minOccurs="0"/>
                <xsd:element ref="ns2:_dlc_DocIdPersistId" minOccurs="0"/>
                <xsd:element ref="ns3:Functional_x0020_Area" minOccurs="0"/>
                <xsd:element ref="ns3:Description0" minOccurs="0"/>
                <xsd:element ref="ns3:Order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d2ca9d-001e-4180-827d-6b537c74c1ad"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21ab319-13e6-413f-ae0b-49fcafe4b823" elementFormDefault="qualified">
    <xsd:import namespace="http://schemas.microsoft.com/office/2006/documentManagement/types"/>
    <xsd:import namespace="http://schemas.microsoft.com/office/infopath/2007/PartnerControls"/>
    <xsd:element name="Functional_x0020_Area" ma:index="11" nillable="true" ma:displayName="Functional Area" ma:format="Dropdown" ma:internalName="Functional_x0020_Area">
      <xsd:simpleType>
        <xsd:union memberTypes="dms:Text">
          <xsd:simpleType>
            <xsd:restriction base="dms:Choice">
              <xsd:enumeration value="ALF"/>
              <xsd:enumeration value="EA"/>
              <xsd:enumeration value="TCOE"/>
            </xsd:restriction>
          </xsd:simpleType>
        </xsd:union>
      </xsd:simpleType>
    </xsd:element>
    <xsd:element name="Description0" ma:index="12" nillable="true" ma:displayName="Abstract" ma:internalName="Description0">
      <xsd:simpleType>
        <xsd:restriction base="dms:Note"/>
      </xsd:simpleType>
    </xsd:element>
    <xsd:element name="Order0" ma:index="13" nillable="true" ma:displayName="Order" ma:internalName="Order0">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EDAC78-82F4-4B56-8D67-D0CD18FE24D6}">
  <ds:schemaRefs>
    <ds:schemaRef ds:uri="http://purl.org/dc/terms/"/>
    <ds:schemaRef ds:uri="http://schemas.microsoft.com/office/2006/metadata/properties"/>
    <ds:schemaRef ds:uri="http://purl.org/dc/dcmitype/"/>
    <ds:schemaRef ds:uri="http://schemas.microsoft.com/office/infopath/2007/PartnerControls"/>
    <ds:schemaRef ds:uri="a21ab319-13e6-413f-ae0b-49fcafe4b823"/>
    <ds:schemaRef ds:uri="http://purl.org/dc/elements/1.1/"/>
    <ds:schemaRef ds:uri="c8d2ca9d-001e-4180-827d-6b537c74c1ad"/>
    <ds:schemaRef ds:uri="http://schemas.microsoft.com/office/2006/documentManagement/typ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33ED500-4CC5-487C-9091-756011528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d2ca9d-001e-4180-827d-6b537c74c1ad"/>
    <ds:schemaRef ds:uri="a21ab319-13e6-413f-ae0b-49fcafe4b8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DFFB04-088B-497E-9389-CA67C111CF55}">
  <ds:schemaRefs>
    <ds:schemaRef ds:uri="http://schemas.microsoft.com/sharepoint/events"/>
  </ds:schemaRefs>
</ds:datastoreItem>
</file>

<file path=customXml/itemProps4.xml><?xml version="1.0" encoding="utf-8"?>
<ds:datastoreItem xmlns:ds="http://schemas.openxmlformats.org/officeDocument/2006/customXml" ds:itemID="{CAF94635-A9AC-4237-B2C0-D4D6280AAA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Theme2</Template>
  <TotalTime>5483</TotalTime>
  <Words>3928</Words>
  <Application>Microsoft Macintosh PowerPoint</Application>
  <PresentationFormat>On-screen Show (4:3)</PresentationFormat>
  <Paragraphs>650</Paragraphs>
  <Slides>45</Slides>
  <Notes>33</Notes>
  <HiddenSlides>0</HiddenSlides>
  <MMClips>0</MMClips>
  <ScaleCrop>false</ScaleCrop>
  <HeadingPairs>
    <vt:vector size="4" baseType="variant">
      <vt:variant>
        <vt:lpstr>Theme</vt:lpstr>
      </vt:variant>
      <vt:variant>
        <vt:i4>5</vt:i4>
      </vt:variant>
      <vt:variant>
        <vt:lpstr>Slide Titles</vt:lpstr>
      </vt:variant>
      <vt:variant>
        <vt:i4>45</vt:i4>
      </vt:variant>
    </vt:vector>
  </HeadingPairs>
  <TitlesOfParts>
    <vt:vector size="50" baseType="lpstr">
      <vt:lpstr>Theme2</vt:lpstr>
      <vt:lpstr>Default Design</vt:lpstr>
      <vt:lpstr>1_Default Design</vt:lpstr>
      <vt:lpstr>2_Default Design</vt:lpstr>
      <vt:lpstr>3_Default Design</vt:lpstr>
      <vt:lpstr>Agile Leadership Forum   Tear Down This Wall! DevOps in Action</vt:lpstr>
      <vt:lpstr>Introductions</vt:lpstr>
      <vt:lpstr>Today’s Agenda</vt:lpstr>
      <vt:lpstr>PowerPoint Presentation</vt:lpstr>
      <vt:lpstr>DevOps is…</vt:lpstr>
      <vt:lpstr>What is DevOps?</vt:lpstr>
      <vt:lpstr>The “wall” caused by conflicting motivations, processes, and tooling </vt:lpstr>
      <vt:lpstr>Agile Operations</vt:lpstr>
      <vt:lpstr>PowerPoint Presentation</vt:lpstr>
      <vt:lpstr>PowerPoint Presentation</vt:lpstr>
      <vt:lpstr>The First Way</vt:lpstr>
      <vt:lpstr>The Second Way</vt:lpstr>
      <vt:lpstr>The Third Way</vt:lpstr>
      <vt:lpstr>Exploring the First Way</vt:lpstr>
      <vt:lpstr>Build Automation &amp; Continuous Integration</vt:lpstr>
      <vt:lpstr>Continuous Integration (CI)</vt:lpstr>
      <vt:lpstr>CI: Basics</vt:lpstr>
      <vt:lpstr>CI: Desired Habits</vt:lpstr>
      <vt:lpstr>CI: Benefits</vt:lpstr>
      <vt:lpstr>Exploring the Second Way</vt:lpstr>
      <vt:lpstr>PowerPoint Presentation</vt:lpstr>
      <vt:lpstr>1st Agile Principle</vt:lpstr>
      <vt:lpstr>Continuous…</vt:lpstr>
      <vt:lpstr>Continuous Delivery: Overview</vt:lpstr>
      <vt:lpstr>CD: Principles</vt:lpstr>
      <vt:lpstr>CD: Prerequisites</vt:lpstr>
      <vt:lpstr>Deployment Pipeline</vt:lpstr>
      <vt:lpstr>Pipeline Construction</vt:lpstr>
      <vt:lpstr>CD: Benefits</vt:lpstr>
      <vt:lpstr>PowerPoint Presentation</vt:lpstr>
      <vt:lpstr> </vt:lpstr>
      <vt:lpstr>Exploring The Third Way</vt:lpstr>
      <vt:lpstr>Slow Down First, Then Speed Up</vt:lpstr>
      <vt:lpstr>Synergy</vt:lpstr>
      <vt:lpstr>DevOps – CALMS Model</vt:lpstr>
      <vt:lpstr>DevOps – CALMS Model</vt:lpstr>
      <vt:lpstr>Create a “High Trust” Culture</vt:lpstr>
      <vt:lpstr>What Does Your Team Look Like?</vt:lpstr>
      <vt:lpstr>DevOps Myths</vt:lpstr>
      <vt:lpstr>DevOps Goals &amp; Benefits</vt:lpstr>
      <vt:lpstr>Wrap up</vt:lpstr>
      <vt:lpstr>DevOps – Inspiration!!</vt:lpstr>
      <vt:lpstr>Questions</vt:lpstr>
      <vt:lpstr>Upcoming Events</vt:lpstr>
      <vt:lpstr>Future Agile Leadership Forums</vt:lpstr>
    </vt:vector>
  </TitlesOfParts>
  <Company>Booz Allen Hamilton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Rhodes, Meredith [USA]</dc:creator>
  <cp:lastModifiedBy>ROB Brown</cp:lastModifiedBy>
  <cp:revision>279</cp:revision>
  <dcterms:created xsi:type="dcterms:W3CDTF">2014-11-18T16:49:24Z</dcterms:created>
  <dcterms:modified xsi:type="dcterms:W3CDTF">2015-05-11T10:43:58Z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6e7414a4-9b3b-40ef-a381-d218c17058a9</vt:lpwstr>
  </property>
  <property fmtid="{D5CDD505-2E9C-101B-9397-08002B2CF9AE}" pid="3" name="ContentTypeId">
    <vt:lpwstr>0x010100447C9B168C24C64CB42745280380B530</vt:lpwstr>
  </property>
</Properties>
</file>